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sldx" ContentType="application/vnd.openxmlformats-officedocument.presentationml.slid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8" r:id="rId2"/>
    <p:sldId id="259" r:id="rId3"/>
    <p:sldId id="262" r:id="rId4"/>
    <p:sldId id="263" r:id="rId5"/>
    <p:sldId id="276" r:id="rId6"/>
    <p:sldId id="264" r:id="rId7"/>
    <p:sldId id="265" r:id="rId8"/>
    <p:sldId id="256" r:id="rId9"/>
    <p:sldId id="280" r:id="rId10"/>
    <p:sldId id="257" r:id="rId11"/>
    <p:sldId id="261" r:id="rId12"/>
    <p:sldId id="268" r:id="rId13"/>
    <p:sldId id="266" r:id="rId14"/>
    <p:sldId id="275" r:id="rId15"/>
    <p:sldId id="274" r:id="rId16"/>
    <p:sldId id="267" r:id="rId17"/>
    <p:sldId id="277" r:id="rId18"/>
    <p:sldId id="269" r:id="rId19"/>
    <p:sldId id="278" r:id="rId20"/>
    <p:sldId id="270" r:id="rId21"/>
    <p:sldId id="279" r:id="rId22"/>
    <p:sldId id="271" r:id="rId23"/>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605" autoAdjust="0"/>
    <p:restoredTop sz="86418" autoAdjust="0"/>
  </p:normalViewPr>
  <p:slideViewPr>
    <p:cSldViewPr>
      <p:cViewPr>
        <p:scale>
          <a:sx n="57" d="100"/>
          <a:sy n="57" d="100"/>
        </p:scale>
        <p:origin x="-1512" y="-22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2 - Θέση ημερομηνίας"/>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689646-682C-4106-828B-ECC8C49C2274}" type="datetimeFigureOut">
              <a:rPr lang="en-US" smtClean="0"/>
              <a:pPr/>
              <a:t>3/1/2013</a:t>
            </a:fld>
            <a:endParaRPr lang="en-US"/>
          </a:p>
        </p:txBody>
      </p:sp>
      <p:sp>
        <p:nvSpPr>
          <p:cNvPr id="4" name="3 - Θέση εικόνας διαφάνειας"/>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4 - Θέση σημειώσεων"/>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6" name="5 - Θέση υποσέλιδου"/>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6 - Θέση αριθμού διαφάνειας"/>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C546A4B-E77A-474E-83F0-E4B10DC1D0E6}" type="slidenum">
              <a:rPr lang="en-US" smtClean="0"/>
              <a:pPr/>
              <a:t>‹#›</a:t>
            </a:fld>
            <a:endParaRPr lang="en-US"/>
          </a:p>
        </p:txBody>
      </p:sp>
    </p:spTree>
    <p:extLst>
      <p:ext uri="{BB962C8B-B14F-4D97-AF65-F5344CB8AC3E}">
        <p14:creationId xmlns:p14="http://schemas.microsoft.com/office/powerpoint/2010/main" val="2804977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n-US" dirty="0"/>
          </a:p>
        </p:txBody>
      </p:sp>
      <p:sp>
        <p:nvSpPr>
          <p:cNvPr id="4" name="3 - Θέση αριθμού διαφάνειας"/>
          <p:cNvSpPr>
            <a:spLocks noGrp="1"/>
          </p:cNvSpPr>
          <p:nvPr>
            <p:ph type="sldNum" sz="quarter" idx="10"/>
          </p:nvPr>
        </p:nvSpPr>
        <p:spPr/>
        <p:txBody>
          <a:bodyPr/>
          <a:lstStyle/>
          <a:p>
            <a:fld id="{AC546A4B-E77A-474E-83F0-E4B10DC1D0E6}" type="slidenum">
              <a:rPr lang="en-US" smtClean="0"/>
              <a:pPr/>
              <a:t>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n-US" dirty="0"/>
          </a:p>
        </p:txBody>
      </p:sp>
      <p:sp>
        <p:nvSpPr>
          <p:cNvPr id="4" name="3 - Θέση αριθμού διαφάνειας"/>
          <p:cNvSpPr>
            <a:spLocks noGrp="1"/>
          </p:cNvSpPr>
          <p:nvPr>
            <p:ph type="sldNum" sz="quarter" idx="10"/>
          </p:nvPr>
        </p:nvSpPr>
        <p:spPr/>
        <p:txBody>
          <a:bodyPr/>
          <a:lstStyle/>
          <a:p>
            <a:fld id="{AC546A4B-E77A-474E-83F0-E4B10DC1D0E6}" type="slidenum">
              <a:rPr lang="en-US" smtClean="0"/>
              <a:pPr/>
              <a:t>22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l-G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l-GR"/>
          </a:p>
        </p:txBody>
      </p:sp>
      <p:sp>
        <p:nvSpPr>
          <p:cNvPr id="4" name="Date Placeholder 3"/>
          <p:cNvSpPr>
            <a:spLocks noGrp="1"/>
          </p:cNvSpPr>
          <p:nvPr>
            <p:ph type="dt" sz="half" idx="10"/>
          </p:nvPr>
        </p:nvSpPr>
        <p:spPr/>
        <p:txBody>
          <a:bodyPr/>
          <a:lstStyle/>
          <a:p>
            <a:fld id="{5B5E5658-561F-4A86-8AC9-69530D3F48B7}" type="datetimeFigureOut">
              <a:rPr lang="el-GR" smtClean="0"/>
              <a:pPr/>
              <a:t>1/3/2013</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25713E93-42DD-4E3B-B83B-DA784289AEEB}" type="slidenum">
              <a:rPr lang="el-GR" smtClean="0"/>
              <a:pPr/>
              <a:t>‹#›</a:t>
            </a:fld>
            <a:endParaRPr lang="el-GR"/>
          </a:p>
        </p:txBody>
      </p:sp>
    </p:spTree>
    <p:extLst>
      <p:ext uri="{BB962C8B-B14F-4D97-AF65-F5344CB8AC3E}">
        <p14:creationId xmlns:p14="http://schemas.microsoft.com/office/powerpoint/2010/main" val="4019450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10"/>
          </p:nvPr>
        </p:nvSpPr>
        <p:spPr/>
        <p:txBody>
          <a:bodyPr/>
          <a:lstStyle/>
          <a:p>
            <a:fld id="{5B5E5658-561F-4A86-8AC9-69530D3F48B7}" type="datetimeFigureOut">
              <a:rPr lang="el-GR" smtClean="0"/>
              <a:pPr/>
              <a:t>1/3/2013</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25713E93-42DD-4E3B-B83B-DA784289AEEB}" type="slidenum">
              <a:rPr lang="el-GR" smtClean="0"/>
              <a:pPr/>
              <a:t>‹#›</a:t>
            </a:fld>
            <a:endParaRPr lang="el-GR"/>
          </a:p>
        </p:txBody>
      </p:sp>
    </p:spTree>
    <p:extLst>
      <p:ext uri="{BB962C8B-B14F-4D97-AF65-F5344CB8AC3E}">
        <p14:creationId xmlns:p14="http://schemas.microsoft.com/office/powerpoint/2010/main" val="10364323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l-G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10"/>
          </p:nvPr>
        </p:nvSpPr>
        <p:spPr/>
        <p:txBody>
          <a:bodyPr/>
          <a:lstStyle/>
          <a:p>
            <a:fld id="{5B5E5658-561F-4A86-8AC9-69530D3F48B7}" type="datetimeFigureOut">
              <a:rPr lang="el-GR" smtClean="0"/>
              <a:pPr/>
              <a:t>1/3/2013</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25713E93-42DD-4E3B-B83B-DA784289AEEB}" type="slidenum">
              <a:rPr lang="el-GR" smtClean="0"/>
              <a:pPr/>
              <a:t>‹#›</a:t>
            </a:fld>
            <a:endParaRPr lang="el-GR"/>
          </a:p>
        </p:txBody>
      </p:sp>
    </p:spTree>
    <p:extLst>
      <p:ext uri="{BB962C8B-B14F-4D97-AF65-F5344CB8AC3E}">
        <p14:creationId xmlns:p14="http://schemas.microsoft.com/office/powerpoint/2010/main" val="24195880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10"/>
          </p:nvPr>
        </p:nvSpPr>
        <p:spPr/>
        <p:txBody>
          <a:bodyPr/>
          <a:lstStyle/>
          <a:p>
            <a:fld id="{5B5E5658-561F-4A86-8AC9-69530D3F48B7}" type="datetimeFigureOut">
              <a:rPr lang="el-GR" smtClean="0"/>
              <a:pPr/>
              <a:t>1/3/2013</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25713E93-42DD-4E3B-B83B-DA784289AEEB}" type="slidenum">
              <a:rPr lang="el-GR" smtClean="0"/>
              <a:pPr/>
              <a:t>‹#›</a:t>
            </a:fld>
            <a:endParaRPr lang="el-GR"/>
          </a:p>
        </p:txBody>
      </p:sp>
    </p:spTree>
    <p:extLst>
      <p:ext uri="{BB962C8B-B14F-4D97-AF65-F5344CB8AC3E}">
        <p14:creationId xmlns:p14="http://schemas.microsoft.com/office/powerpoint/2010/main" val="2760551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l-G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5E5658-561F-4A86-8AC9-69530D3F48B7}" type="datetimeFigureOut">
              <a:rPr lang="el-GR" smtClean="0"/>
              <a:pPr/>
              <a:t>1/3/2013</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25713E93-42DD-4E3B-B83B-DA784289AEEB}" type="slidenum">
              <a:rPr lang="el-GR" smtClean="0"/>
              <a:pPr/>
              <a:t>‹#›</a:t>
            </a:fld>
            <a:endParaRPr lang="el-GR"/>
          </a:p>
        </p:txBody>
      </p:sp>
    </p:spTree>
    <p:extLst>
      <p:ext uri="{BB962C8B-B14F-4D97-AF65-F5344CB8AC3E}">
        <p14:creationId xmlns:p14="http://schemas.microsoft.com/office/powerpoint/2010/main" val="1872031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5" name="Date Placeholder 4"/>
          <p:cNvSpPr>
            <a:spLocks noGrp="1"/>
          </p:cNvSpPr>
          <p:nvPr>
            <p:ph type="dt" sz="half" idx="10"/>
          </p:nvPr>
        </p:nvSpPr>
        <p:spPr/>
        <p:txBody>
          <a:bodyPr/>
          <a:lstStyle/>
          <a:p>
            <a:fld id="{5B5E5658-561F-4A86-8AC9-69530D3F48B7}" type="datetimeFigureOut">
              <a:rPr lang="el-GR" smtClean="0"/>
              <a:pPr/>
              <a:t>1/3/2013</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25713E93-42DD-4E3B-B83B-DA784289AEEB}" type="slidenum">
              <a:rPr lang="el-GR" smtClean="0"/>
              <a:pPr/>
              <a:t>‹#›</a:t>
            </a:fld>
            <a:endParaRPr lang="el-GR"/>
          </a:p>
        </p:txBody>
      </p:sp>
    </p:spTree>
    <p:extLst>
      <p:ext uri="{BB962C8B-B14F-4D97-AF65-F5344CB8AC3E}">
        <p14:creationId xmlns:p14="http://schemas.microsoft.com/office/powerpoint/2010/main" val="3229882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l-G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7" name="Date Placeholder 6"/>
          <p:cNvSpPr>
            <a:spLocks noGrp="1"/>
          </p:cNvSpPr>
          <p:nvPr>
            <p:ph type="dt" sz="half" idx="10"/>
          </p:nvPr>
        </p:nvSpPr>
        <p:spPr/>
        <p:txBody>
          <a:bodyPr/>
          <a:lstStyle/>
          <a:p>
            <a:fld id="{5B5E5658-561F-4A86-8AC9-69530D3F48B7}" type="datetimeFigureOut">
              <a:rPr lang="el-GR" smtClean="0"/>
              <a:pPr/>
              <a:t>1/3/2013</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25713E93-42DD-4E3B-B83B-DA784289AEEB}" type="slidenum">
              <a:rPr lang="el-GR" smtClean="0"/>
              <a:pPr/>
              <a:t>‹#›</a:t>
            </a:fld>
            <a:endParaRPr lang="el-GR"/>
          </a:p>
        </p:txBody>
      </p:sp>
    </p:spTree>
    <p:extLst>
      <p:ext uri="{BB962C8B-B14F-4D97-AF65-F5344CB8AC3E}">
        <p14:creationId xmlns:p14="http://schemas.microsoft.com/office/powerpoint/2010/main" val="21291228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Date Placeholder 2"/>
          <p:cNvSpPr>
            <a:spLocks noGrp="1"/>
          </p:cNvSpPr>
          <p:nvPr>
            <p:ph type="dt" sz="half" idx="10"/>
          </p:nvPr>
        </p:nvSpPr>
        <p:spPr/>
        <p:txBody>
          <a:bodyPr/>
          <a:lstStyle/>
          <a:p>
            <a:fld id="{5B5E5658-561F-4A86-8AC9-69530D3F48B7}" type="datetimeFigureOut">
              <a:rPr lang="el-GR" smtClean="0"/>
              <a:pPr/>
              <a:t>1/3/2013</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25713E93-42DD-4E3B-B83B-DA784289AEEB}" type="slidenum">
              <a:rPr lang="el-GR" smtClean="0"/>
              <a:pPr/>
              <a:t>‹#›</a:t>
            </a:fld>
            <a:endParaRPr lang="el-GR"/>
          </a:p>
        </p:txBody>
      </p:sp>
    </p:spTree>
    <p:extLst>
      <p:ext uri="{BB962C8B-B14F-4D97-AF65-F5344CB8AC3E}">
        <p14:creationId xmlns:p14="http://schemas.microsoft.com/office/powerpoint/2010/main" val="1237951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5E5658-561F-4A86-8AC9-69530D3F48B7}" type="datetimeFigureOut">
              <a:rPr lang="el-GR" smtClean="0"/>
              <a:pPr/>
              <a:t>1/3/2013</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25713E93-42DD-4E3B-B83B-DA784289AEEB}" type="slidenum">
              <a:rPr lang="el-GR" smtClean="0"/>
              <a:pPr/>
              <a:t>‹#›</a:t>
            </a:fld>
            <a:endParaRPr lang="el-GR"/>
          </a:p>
        </p:txBody>
      </p:sp>
    </p:spTree>
    <p:extLst>
      <p:ext uri="{BB962C8B-B14F-4D97-AF65-F5344CB8AC3E}">
        <p14:creationId xmlns:p14="http://schemas.microsoft.com/office/powerpoint/2010/main" val="36264545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l-G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5E5658-561F-4A86-8AC9-69530D3F48B7}" type="datetimeFigureOut">
              <a:rPr lang="el-GR" smtClean="0"/>
              <a:pPr/>
              <a:t>1/3/2013</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25713E93-42DD-4E3B-B83B-DA784289AEEB}" type="slidenum">
              <a:rPr lang="el-GR" smtClean="0"/>
              <a:pPr/>
              <a:t>‹#›</a:t>
            </a:fld>
            <a:endParaRPr lang="el-GR"/>
          </a:p>
        </p:txBody>
      </p:sp>
    </p:spTree>
    <p:extLst>
      <p:ext uri="{BB962C8B-B14F-4D97-AF65-F5344CB8AC3E}">
        <p14:creationId xmlns:p14="http://schemas.microsoft.com/office/powerpoint/2010/main" val="37796000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l-G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5E5658-561F-4A86-8AC9-69530D3F48B7}" type="datetimeFigureOut">
              <a:rPr lang="el-GR" smtClean="0"/>
              <a:pPr/>
              <a:t>1/3/2013</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25713E93-42DD-4E3B-B83B-DA784289AEEB}" type="slidenum">
              <a:rPr lang="el-GR" smtClean="0"/>
              <a:pPr/>
              <a:t>‹#›</a:t>
            </a:fld>
            <a:endParaRPr lang="el-GR"/>
          </a:p>
        </p:txBody>
      </p:sp>
    </p:spTree>
    <p:extLst>
      <p:ext uri="{BB962C8B-B14F-4D97-AF65-F5344CB8AC3E}">
        <p14:creationId xmlns:p14="http://schemas.microsoft.com/office/powerpoint/2010/main" val="35886504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l-G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5E5658-561F-4A86-8AC9-69530D3F48B7}" type="datetimeFigureOut">
              <a:rPr lang="el-GR" smtClean="0"/>
              <a:pPr/>
              <a:t>1/3/2013</a:t>
            </a:fld>
            <a:endParaRPr lang="el-G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713E93-42DD-4E3B-B83B-DA784289AEEB}" type="slidenum">
              <a:rPr lang="el-GR" smtClean="0"/>
              <a:pPr/>
              <a:t>‹#›</a:t>
            </a:fld>
            <a:endParaRPr lang="el-GR"/>
          </a:p>
        </p:txBody>
      </p:sp>
    </p:spTree>
    <p:extLst>
      <p:ext uri="{BB962C8B-B14F-4D97-AF65-F5344CB8AC3E}">
        <p14:creationId xmlns:p14="http://schemas.microsoft.com/office/powerpoint/2010/main" val="42420620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PowerPoint_Slide1.sldx"/></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23528" y="620688"/>
            <a:ext cx="8424936" cy="2979763"/>
          </a:xfrm>
        </p:spPr>
        <p:txBody>
          <a:bodyPr>
            <a:normAutofit/>
          </a:bodyPr>
          <a:lstStyle/>
          <a:p>
            <a:r>
              <a:rPr lang="en-US" dirty="0"/>
              <a:t>“The steps towards the remedy and reparations  of the  Greek   Community of Istanbul”</a:t>
            </a:r>
          </a:p>
        </p:txBody>
      </p:sp>
      <p:sp>
        <p:nvSpPr>
          <p:cNvPr id="5" name="Subtitle 4"/>
          <p:cNvSpPr>
            <a:spLocks noGrp="1"/>
          </p:cNvSpPr>
          <p:nvPr>
            <p:ph type="subTitle" idx="1"/>
          </p:nvPr>
        </p:nvSpPr>
        <p:spPr>
          <a:xfrm>
            <a:off x="251520" y="3573016"/>
            <a:ext cx="8568952" cy="2592288"/>
          </a:xfrm>
        </p:spPr>
        <p:txBody>
          <a:bodyPr>
            <a:normAutofit fontScale="92500" lnSpcReduction="10000"/>
          </a:bodyPr>
          <a:lstStyle/>
          <a:p>
            <a:r>
              <a:rPr lang="en-US" dirty="0" smtClean="0"/>
              <a:t>Prof. </a:t>
            </a:r>
            <a:r>
              <a:rPr lang="en-US" dirty="0" err="1" smtClean="0"/>
              <a:t>Nikolaos</a:t>
            </a:r>
            <a:r>
              <a:rPr lang="en-US" dirty="0" smtClean="0"/>
              <a:t> </a:t>
            </a:r>
            <a:r>
              <a:rPr lang="en-US" dirty="0" err="1" smtClean="0"/>
              <a:t>Ouzounoglou</a:t>
            </a:r>
            <a:endParaRPr lang="en-US" dirty="0" smtClean="0"/>
          </a:p>
          <a:p>
            <a:r>
              <a:rPr lang="en-US" dirty="0" smtClean="0"/>
              <a:t>President </a:t>
            </a:r>
            <a:endParaRPr lang="en-US" dirty="0"/>
          </a:p>
          <a:p>
            <a:r>
              <a:rPr lang="en-US" dirty="0" smtClean="0"/>
              <a:t>Ecumenical Federation of </a:t>
            </a:r>
            <a:r>
              <a:rPr lang="en-US" dirty="0" smtClean="0"/>
              <a:t>Constantinopolitans</a:t>
            </a:r>
          </a:p>
          <a:p>
            <a:r>
              <a:rPr lang="en-US" dirty="0" smtClean="0"/>
              <a:t>Presentation at the </a:t>
            </a:r>
            <a:r>
              <a:rPr lang="en-US" smtClean="0"/>
              <a:t>European Parliament</a:t>
            </a:r>
          </a:p>
          <a:p>
            <a:r>
              <a:rPr lang="en-US" smtClean="0"/>
              <a:t> </a:t>
            </a:r>
            <a:r>
              <a:rPr lang="en-US" dirty="0" smtClean="0"/>
              <a:t>27-02-2013</a:t>
            </a:r>
            <a:r>
              <a:rPr lang="en-US" dirty="0" smtClean="0"/>
              <a:t> </a:t>
            </a:r>
            <a:endParaRPr lang="el-GR" dirty="0"/>
          </a:p>
        </p:txBody>
      </p:sp>
    </p:spTree>
    <p:extLst>
      <p:ext uri="{BB962C8B-B14F-4D97-AF65-F5344CB8AC3E}">
        <p14:creationId xmlns:p14="http://schemas.microsoft.com/office/powerpoint/2010/main" val="284738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476672"/>
            <a:ext cx="8640960" cy="1080120"/>
          </a:xfrm>
        </p:spPr>
        <p:txBody>
          <a:bodyPr>
            <a:noAutofit/>
          </a:bodyPr>
          <a:lstStyle/>
          <a:p>
            <a:r>
              <a:rPr lang="en-US" sz="2000" b="1" dirty="0" smtClean="0"/>
              <a:t>The Circular of Prime Minister of Republic of Turkey to all State functionaries</a:t>
            </a:r>
            <a:br>
              <a:rPr lang="en-US" sz="2000" b="1" dirty="0" smtClean="0"/>
            </a:br>
            <a:r>
              <a:rPr lang="en-US" sz="2000" b="1" dirty="0" smtClean="0"/>
              <a:t>requesting the immediately stopping the discriminations</a:t>
            </a:r>
            <a:br>
              <a:rPr lang="en-US" sz="2000" b="1" dirty="0" smtClean="0"/>
            </a:br>
            <a:r>
              <a:rPr lang="en-US" sz="2000" b="1" dirty="0" smtClean="0"/>
              <a:t> against the minority members (14-05-2010)</a:t>
            </a:r>
            <a:endParaRPr lang="el-GR" sz="2000" b="1"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885690383"/>
              </p:ext>
            </p:extLst>
          </p:nvPr>
        </p:nvGraphicFramePr>
        <p:xfrm>
          <a:off x="899592" y="1556792"/>
          <a:ext cx="7560841" cy="5040560"/>
        </p:xfrm>
        <a:graphic>
          <a:graphicData uri="http://schemas.openxmlformats.org/drawingml/2006/table">
            <a:tbl>
              <a:tblPr/>
              <a:tblGrid>
                <a:gridCol w="2665508"/>
                <a:gridCol w="2665508"/>
                <a:gridCol w="2229825"/>
              </a:tblGrid>
              <a:tr h="277144">
                <a:tc>
                  <a:txBody>
                    <a:bodyPr/>
                    <a:lstStyle/>
                    <a:p>
                      <a:pPr>
                        <a:lnSpc>
                          <a:spcPts val="1200"/>
                        </a:lnSpc>
                        <a:spcAft>
                          <a:spcPts val="0"/>
                        </a:spcAft>
                      </a:pPr>
                      <a:r>
                        <a:rPr lang="en-US" sz="800" dirty="0">
                          <a:effectLst/>
                          <a:latin typeface="Arial"/>
                        </a:rPr>
                        <a:t>13 </a:t>
                      </a:r>
                      <a:r>
                        <a:rPr lang="en-US" sz="800" dirty="0" err="1">
                          <a:effectLst/>
                          <a:latin typeface="Arial"/>
                        </a:rPr>
                        <a:t>Mayıs</a:t>
                      </a:r>
                      <a:r>
                        <a:rPr lang="en-US" sz="800" dirty="0">
                          <a:effectLst/>
                          <a:latin typeface="Arial"/>
                        </a:rPr>
                        <a:t> 2010 PERŞEMBE</a:t>
                      </a:r>
                      <a:endParaRPr lang="en-US" sz="1200" dirty="0">
                        <a:effectLst/>
                        <a:latin typeface="Times New Roman"/>
                      </a:endParaRPr>
                    </a:p>
                  </a:txBody>
                  <a:tcPr marL="68580" marR="68580" anchor="ctr">
                    <a:lnL>
                      <a:noFill/>
                    </a:lnL>
                    <a:lnR>
                      <a:noFill/>
                    </a:lnR>
                    <a:lnT>
                      <a:noFill/>
                    </a:lnT>
                    <a:lnB w="12700" cap="flat" cmpd="sng" algn="ctr">
                      <a:solidFill>
                        <a:srgbClr val="660066"/>
                      </a:solidFill>
                      <a:prstDash val="solid"/>
                      <a:round/>
                      <a:headEnd type="none" w="med" len="med"/>
                      <a:tailEnd type="none" w="med" len="med"/>
                    </a:lnB>
                  </a:tcPr>
                </a:tc>
                <a:tc>
                  <a:txBody>
                    <a:bodyPr/>
                    <a:lstStyle/>
                    <a:p>
                      <a:pPr algn="ctr">
                        <a:lnSpc>
                          <a:spcPts val="1200"/>
                        </a:lnSpc>
                        <a:spcAft>
                          <a:spcPts val="0"/>
                        </a:spcAft>
                      </a:pPr>
                      <a:r>
                        <a:rPr lang="en-US" sz="1200" b="1">
                          <a:solidFill>
                            <a:srgbClr val="800080"/>
                          </a:solidFill>
                          <a:effectLst/>
                          <a:latin typeface="Palatino Linotype"/>
                        </a:rPr>
                        <a:t>Resmî Gazete</a:t>
                      </a:r>
                      <a:endParaRPr lang="en-US" sz="1200">
                        <a:effectLst/>
                        <a:latin typeface="Times New Roman"/>
                      </a:endParaRPr>
                    </a:p>
                  </a:txBody>
                  <a:tcPr marL="68580" marR="68580" anchor="ctr">
                    <a:lnL>
                      <a:noFill/>
                    </a:lnL>
                    <a:lnR>
                      <a:noFill/>
                    </a:lnR>
                    <a:lnT>
                      <a:noFill/>
                    </a:lnT>
                    <a:lnB w="12700" cap="flat" cmpd="sng" algn="ctr">
                      <a:solidFill>
                        <a:srgbClr val="660066"/>
                      </a:solidFill>
                      <a:prstDash val="solid"/>
                      <a:round/>
                      <a:headEnd type="none" w="med" len="med"/>
                      <a:tailEnd type="none" w="med" len="med"/>
                    </a:lnB>
                  </a:tcPr>
                </a:tc>
                <a:tc>
                  <a:txBody>
                    <a:bodyPr/>
                    <a:lstStyle/>
                    <a:p>
                      <a:pPr algn="r"/>
                      <a:r>
                        <a:rPr lang="en-US" sz="800">
                          <a:effectLst/>
                          <a:latin typeface="Arial"/>
                        </a:rPr>
                        <a:t>Sayı : 27580</a:t>
                      </a:r>
                      <a:endParaRPr lang="en-US" sz="1200">
                        <a:effectLst/>
                        <a:latin typeface="Times New Roman"/>
                      </a:endParaRPr>
                    </a:p>
                  </a:txBody>
                  <a:tcPr marL="68580" marR="68580" anchor="ctr">
                    <a:lnL>
                      <a:noFill/>
                    </a:lnL>
                    <a:lnR>
                      <a:noFill/>
                    </a:lnR>
                    <a:lnT>
                      <a:noFill/>
                    </a:lnT>
                    <a:lnB w="12700" cap="flat" cmpd="sng" algn="ctr">
                      <a:solidFill>
                        <a:srgbClr val="660066"/>
                      </a:solidFill>
                      <a:prstDash val="solid"/>
                      <a:round/>
                      <a:headEnd type="none" w="med" len="med"/>
                      <a:tailEnd type="none" w="med" len="med"/>
                    </a:lnB>
                  </a:tcPr>
                </a:tc>
              </a:tr>
              <a:tr h="346430">
                <a:tc gridSpan="3">
                  <a:txBody>
                    <a:bodyPr/>
                    <a:lstStyle/>
                    <a:p>
                      <a:pPr algn="ctr"/>
                      <a:r>
                        <a:rPr lang="en-US" sz="900" b="1" dirty="0">
                          <a:solidFill>
                            <a:srgbClr val="000080"/>
                          </a:solidFill>
                          <a:effectLst/>
                          <a:latin typeface="Arial"/>
                        </a:rPr>
                        <a:t>GENELGE</a:t>
                      </a:r>
                      <a:endParaRPr lang="en-US" sz="1200" dirty="0">
                        <a:effectLst/>
                        <a:latin typeface="Times New Roman"/>
                      </a:endParaRPr>
                    </a:p>
                  </a:txBody>
                  <a:tcPr marL="68580" marR="68580" anchor="ctr">
                    <a:lnL>
                      <a:noFill/>
                    </a:lnL>
                    <a:lnR>
                      <a:noFill/>
                    </a:lnR>
                    <a:lnT w="12700" cap="flat" cmpd="sng" algn="ctr">
                      <a:solidFill>
                        <a:srgbClr val="660066"/>
                      </a:solidFill>
                      <a:prstDash val="solid"/>
                      <a:round/>
                      <a:headEnd type="none" w="med" len="med"/>
                      <a:tailEnd type="none" w="med" len="med"/>
                    </a:lnT>
                    <a:lnB>
                      <a:noFill/>
                    </a:lnB>
                  </a:tcPr>
                </a:tc>
                <a:tc hMerge="1">
                  <a:txBody>
                    <a:bodyPr/>
                    <a:lstStyle/>
                    <a:p>
                      <a:endParaRPr lang="el-GR"/>
                    </a:p>
                  </a:txBody>
                  <a:tcPr/>
                </a:tc>
                <a:tc hMerge="1">
                  <a:txBody>
                    <a:bodyPr/>
                    <a:lstStyle/>
                    <a:p>
                      <a:endParaRPr lang="el-GR"/>
                    </a:p>
                  </a:txBody>
                  <a:tcPr/>
                </a:tc>
              </a:tr>
              <a:tr h="4416986">
                <a:tc gridSpan="3">
                  <a:txBody>
                    <a:bodyPr/>
                    <a:lstStyle/>
                    <a:p>
                      <a:pPr algn="just">
                        <a:lnSpc>
                          <a:spcPts val="1200"/>
                        </a:lnSpc>
                        <a:spcAft>
                          <a:spcPts val="0"/>
                        </a:spcAft>
                      </a:pPr>
                      <a:r>
                        <a:rPr lang="en-US" sz="900" dirty="0">
                          <a:effectLst/>
                          <a:latin typeface="Times New Roman"/>
                        </a:rPr>
                        <a:t>             </a:t>
                      </a:r>
                      <a:r>
                        <a:rPr lang="en-US" sz="900" u="sng" dirty="0" err="1">
                          <a:effectLst/>
                          <a:latin typeface="Times New Roman"/>
                        </a:rPr>
                        <a:t>Başbakanlıktan</a:t>
                      </a:r>
                      <a:r>
                        <a:rPr lang="en-US" sz="900" u="sng" dirty="0">
                          <a:effectLst/>
                          <a:latin typeface="Times New Roman"/>
                        </a:rPr>
                        <a:t>:</a:t>
                      </a:r>
                      <a:endParaRPr lang="en-US" sz="1200" dirty="0">
                        <a:effectLst/>
                        <a:latin typeface="Times New Roman"/>
                      </a:endParaRPr>
                    </a:p>
                    <a:p>
                      <a:pPr algn="ctr">
                        <a:lnSpc>
                          <a:spcPts val="1200"/>
                        </a:lnSpc>
                        <a:spcAft>
                          <a:spcPts val="0"/>
                        </a:spcAft>
                      </a:pPr>
                      <a:r>
                        <a:rPr lang="en-US" sz="900" b="1" u="sng" dirty="0">
                          <a:effectLst/>
                          <a:latin typeface="Times New Roman"/>
                        </a:rPr>
                        <a:t>GENELGE</a:t>
                      </a:r>
                      <a:endParaRPr lang="en-US" sz="1200" dirty="0">
                        <a:effectLst/>
                        <a:latin typeface="Times New Roman"/>
                      </a:endParaRPr>
                    </a:p>
                    <a:p>
                      <a:pPr algn="ctr">
                        <a:lnSpc>
                          <a:spcPts val="1200"/>
                        </a:lnSpc>
                        <a:spcAft>
                          <a:spcPts val="0"/>
                        </a:spcAft>
                      </a:pPr>
                      <a:r>
                        <a:rPr lang="en-US" sz="900" b="1" dirty="0">
                          <a:effectLst/>
                          <a:latin typeface="Times New Roman"/>
                        </a:rPr>
                        <a:t>2010/13</a:t>
                      </a:r>
                      <a:endParaRPr lang="en-US" sz="1200" dirty="0">
                        <a:effectLst/>
                        <a:latin typeface="Times New Roman"/>
                      </a:endParaRPr>
                    </a:p>
                    <a:p>
                      <a:pPr algn="just">
                        <a:lnSpc>
                          <a:spcPts val="1200"/>
                        </a:lnSpc>
                        <a:spcAft>
                          <a:spcPts val="0"/>
                        </a:spcAft>
                      </a:pPr>
                      <a:r>
                        <a:rPr lang="en-US" sz="900" dirty="0">
                          <a:effectLst/>
                          <a:latin typeface="Times New Roman"/>
                        </a:rPr>
                        <a:t>             </a:t>
                      </a:r>
                      <a:r>
                        <a:rPr lang="en-US" sz="900" dirty="0" err="1" smtClean="0">
                          <a:effectLst/>
                          <a:latin typeface="Times New Roman"/>
                        </a:rPr>
                        <a:t>Anayasamızın</a:t>
                      </a:r>
                      <a:r>
                        <a:rPr lang="en-US" sz="900" dirty="0" smtClean="0">
                          <a:effectLst/>
                          <a:latin typeface="Times New Roman"/>
                        </a:rPr>
                        <a:t> </a:t>
                      </a:r>
                      <a:r>
                        <a:rPr lang="en-US" sz="900" dirty="0" err="1">
                          <a:effectLst/>
                          <a:latin typeface="Times New Roman"/>
                        </a:rPr>
                        <a:t>eşitlik</a:t>
                      </a:r>
                      <a:r>
                        <a:rPr lang="en-US" sz="900" dirty="0">
                          <a:effectLst/>
                          <a:latin typeface="Times New Roman"/>
                        </a:rPr>
                        <a:t> </a:t>
                      </a:r>
                      <a:r>
                        <a:rPr lang="en-US" sz="900" dirty="0" err="1">
                          <a:effectLst/>
                          <a:latin typeface="Times New Roman"/>
                        </a:rPr>
                        <a:t>ilkesi</a:t>
                      </a:r>
                      <a:r>
                        <a:rPr lang="en-US" sz="900" dirty="0">
                          <a:effectLst/>
                          <a:latin typeface="Times New Roman"/>
                        </a:rPr>
                        <a:t> </a:t>
                      </a:r>
                      <a:r>
                        <a:rPr lang="en-US" sz="900" dirty="0" err="1">
                          <a:effectLst/>
                          <a:latin typeface="Times New Roman"/>
                        </a:rPr>
                        <a:t>çerçevesinde</a:t>
                      </a:r>
                      <a:r>
                        <a:rPr lang="en-US" sz="900" dirty="0">
                          <a:effectLst/>
                          <a:latin typeface="Times New Roman"/>
                        </a:rPr>
                        <a:t>; </a:t>
                      </a:r>
                      <a:r>
                        <a:rPr lang="en-US" sz="900" dirty="0" err="1">
                          <a:effectLst/>
                          <a:latin typeface="Times New Roman"/>
                        </a:rPr>
                        <a:t>ülkemizde</a:t>
                      </a:r>
                      <a:r>
                        <a:rPr lang="en-US" sz="900" dirty="0">
                          <a:effectLst/>
                          <a:latin typeface="Times New Roman"/>
                        </a:rPr>
                        <a:t> </a:t>
                      </a:r>
                      <a:r>
                        <a:rPr lang="en-US" sz="900" dirty="0" err="1">
                          <a:effectLst/>
                          <a:latin typeface="Times New Roman"/>
                        </a:rPr>
                        <a:t>yaşayan</a:t>
                      </a:r>
                      <a:r>
                        <a:rPr lang="en-US" sz="900" dirty="0">
                          <a:effectLst/>
                          <a:latin typeface="Times New Roman"/>
                        </a:rPr>
                        <a:t> </a:t>
                      </a:r>
                      <a:r>
                        <a:rPr lang="en-US" sz="900" dirty="0" err="1">
                          <a:effectLst/>
                          <a:latin typeface="Times New Roman"/>
                        </a:rPr>
                        <a:t>gayrimüslim</a:t>
                      </a:r>
                      <a:r>
                        <a:rPr lang="en-US" sz="900" dirty="0">
                          <a:effectLst/>
                          <a:latin typeface="Times New Roman"/>
                        </a:rPr>
                        <a:t> </a:t>
                      </a:r>
                      <a:r>
                        <a:rPr lang="en-US" sz="900" dirty="0" err="1">
                          <a:effectLst/>
                          <a:latin typeface="Times New Roman"/>
                        </a:rPr>
                        <a:t>azınlıklara</a:t>
                      </a:r>
                      <a:r>
                        <a:rPr lang="en-US" sz="900" dirty="0">
                          <a:effectLst/>
                          <a:latin typeface="Times New Roman"/>
                        </a:rPr>
                        <a:t> </a:t>
                      </a:r>
                      <a:r>
                        <a:rPr lang="en-US" sz="900" dirty="0" err="1">
                          <a:effectLst/>
                          <a:latin typeface="Times New Roman"/>
                        </a:rPr>
                        <a:t>mensup</a:t>
                      </a:r>
                      <a:r>
                        <a:rPr lang="en-US" sz="900" dirty="0">
                          <a:effectLst/>
                          <a:latin typeface="Times New Roman"/>
                        </a:rPr>
                        <a:t> </a:t>
                      </a:r>
                      <a:r>
                        <a:rPr lang="en-US" sz="900" dirty="0" err="1">
                          <a:effectLst/>
                          <a:latin typeface="Times New Roman"/>
                        </a:rPr>
                        <a:t>Türk</a:t>
                      </a:r>
                      <a:r>
                        <a:rPr lang="en-US" sz="900" dirty="0">
                          <a:effectLst/>
                          <a:latin typeface="Times New Roman"/>
                        </a:rPr>
                        <a:t> </a:t>
                      </a:r>
                      <a:r>
                        <a:rPr lang="en-US" sz="900" dirty="0" err="1">
                          <a:effectLst/>
                          <a:latin typeface="Times New Roman"/>
                        </a:rPr>
                        <a:t>vatandaşları</a:t>
                      </a:r>
                      <a:r>
                        <a:rPr lang="en-US" sz="900" dirty="0">
                          <a:effectLst/>
                          <a:latin typeface="Times New Roman"/>
                        </a:rPr>
                        <a:t>, </a:t>
                      </a:r>
                      <a:r>
                        <a:rPr lang="en-US" sz="900" dirty="0" err="1">
                          <a:effectLst/>
                          <a:latin typeface="Times New Roman"/>
                        </a:rPr>
                        <a:t>bütün</a:t>
                      </a:r>
                      <a:r>
                        <a:rPr lang="en-US" sz="900" dirty="0">
                          <a:effectLst/>
                          <a:latin typeface="Times New Roman"/>
                        </a:rPr>
                        <a:t> </a:t>
                      </a:r>
                      <a:r>
                        <a:rPr lang="en-US" sz="900" dirty="0" err="1">
                          <a:effectLst/>
                          <a:latin typeface="Times New Roman"/>
                        </a:rPr>
                        <a:t>Türkiye</a:t>
                      </a:r>
                      <a:r>
                        <a:rPr lang="en-US" sz="900" dirty="0">
                          <a:effectLst/>
                          <a:latin typeface="Times New Roman"/>
                        </a:rPr>
                        <a:t> </a:t>
                      </a:r>
                      <a:r>
                        <a:rPr lang="en-US" sz="900" dirty="0" err="1">
                          <a:effectLst/>
                          <a:latin typeface="Times New Roman"/>
                        </a:rPr>
                        <a:t>Cumhuriyeti</a:t>
                      </a:r>
                      <a:r>
                        <a:rPr lang="en-US" sz="900" dirty="0">
                          <a:effectLst/>
                          <a:latin typeface="Times New Roman"/>
                        </a:rPr>
                        <a:t> </a:t>
                      </a:r>
                      <a:r>
                        <a:rPr lang="en-US" sz="900" dirty="0" err="1">
                          <a:effectLst/>
                          <a:latin typeface="Times New Roman"/>
                        </a:rPr>
                        <a:t>vatandaşları</a:t>
                      </a:r>
                      <a:r>
                        <a:rPr lang="en-US" sz="900" dirty="0">
                          <a:effectLst/>
                          <a:latin typeface="Times New Roman"/>
                        </a:rPr>
                        <a:t> </a:t>
                      </a:r>
                      <a:r>
                        <a:rPr lang="en-US" sz="900" dirty="0" err="1">
                          <a:effectLst/>
                          <a:latin typeface="Times New Roman"/>
                        </a:rPr>
                        <a:t>gibi</a:t>
                      </a:r>
                      <a:r>
                        <a:rPr lang="en-US" sz="900" dirty="0">
                          <a:effectLst/>
                          <a:latin typeface="Times New Roman"/>
                        </a:rPr>
                        <a:t>, </a:t>
                      </a:r>
                      <a:r>
                        <a:rPr lang="en-US" sz="900" dirty="0" err="1">
                          <a:effectLst/>
                          <a:latin typeface="Times New Roman"/>
                        </a:rPr>
                        <a:t>ayrılmaz</a:t>
                      </a:r>
                      <a:r>
                        <a:rPr lang="en-US" sz="900" dirty="0">
                          <a:effectLst/>
                          <a:latin typeface="Times New Roman"/>
                        </a:rPr>
                        <a:t> </a:t>
                      </a:r>
                      <a:r>
                        <a:rPr lang="en-US" sz="900" dirty="0" err="1">
                          <a:effectLst/>
                          <a:latin typeface="Times New Roman"/>
                        </a:rPr>
                        <a:t>parçası</a:t>
                      </a:r>
                      <a:r>
                        <a:rPr lang="en-US" sz="900" dirty="0">
                          <a:effectLst/>
                          <a:latin typeface="Times New Roman"/>
                        </a:rPr>
                        <a:t> </a:t>
                      </a:r>
                      <a:r>
                        <a:rPr lang="en-US" sz="900" dirty="0" err="1">
                          <a:effectLst/>
                          <a:latin typeface="Times New Roman"/>
                        </a:rPr>
                        <a:t>oldukları</a:t>
                      </a:r>
                      <a:r>
                        <a:rPr lang="en-US" sz="900" dirty="0">
                          <a:effectLst/>
                          <a:latin typeface="Times New Roman"/>
                        </a:rPr>
                        <a:t> </a:t>
                      </a:r>
                      <a:r>
                        <a:rPr lang="en-US" sz="900" dirty="0" err="1">
                          <a:effectLst/>
                          <a:latin typeface="Times New Roman"/>
                        </a:rPr>
                        <a:t>ulusal</a:t>
                      </a:r>
                      <a:r>
                        <a:rPr lang="en-US" sz="900" dirty="0">
                          <a:effectLst/>
                          <a:latin typeface="Times New Roman"/>
                        </a:rPr>
                        <a:t> </a:t>
                      </a:r>
                      <a:r>
                        <a:rPr lang="en-US" sz="900" dirty="0" err="1">
                          <a:effectLst/>
                          <a:latin typeface="Times New Roman"/>
                        </a:rPr>
                        <a:t>kültür</a:t>
                      </a:r>
                      <a:r>
                        <a:rPr lang="en-US" sz="900" dirty="0">
                          <a:effectLst/>
                          <a:latin typeface="Times New Roman"/>
                        </a:rPr>
                        <a:t> </a:t>
                      </a:r>
                      <a:r>
                        <a:rPr lang="en-US" sz="900" dirty="0" err="1">
                          <a:effectLst/>
                          <a:latin typeface="Times New Roman"/>
                        </a:rPr>
                        <a:t>ve</a:t>
                      </a:r>
                      <a:r>
                        <a:rPr lang="en-US" sz="900" dirty="0">
                          <a:effectLst/>
                          <a:latin typeface="Times New Roman"/>
                        </a:rPr>
                        <a:t> </a:t>
                      </a:r>
                      <a:r>
                        <a:rPr lang="en-US" sz="900" dirty="0" err="1">
                          <a:effectLst/>
                          <a:latin typeface="Times New Roman"/>
                        </a:rPr>
                        <a:t>kimlik</a:t>
                      </a:r>
                      <a:r>
                        <a:rPr lang="en-US" sz="900" dirty="0">
                          <a:effectLst/>
                          <a:latin typeface="Times New Roman"/>
                        </a:rPr>
                        <a:t> </a:t>
                      </a:r>
                      <a:r>
                        <a:rPr lang="en-US" sz="900" dirty="0" err="1">
                          <a:effectLst/>
                          <a:latin typeface="Times New Roman"/>
                        </a:rPr>
                        <a:t>yanında</a:t>
                      </a:r>
                      <a:r>
                        <a:rPr lang="en-US" sz="900" dirty="0">
                          <a:effectLst/>
                          <a:latin typeface="Times New Roman"/>
                        </a:rPr>
                        <a:t>, </a:t>
                      </a:r>
                      <a:r>
                        <a:rPr lang="en-US" sz="900" dirty="0" err="1">
                          <a:effectLst/>
                          <a:latin typeface="Times New Roman"/>
                        </a:rPr>
                        <a:t>kendi</a:t>
                      </a:r>
                      <a:r>
                        <a:rPr lang="en-US" sz="900" dirty="0">
                          <a:effectLst/>
                          <a:latin typeface="Times New Roman"/>
                        </a:rPr>
                        <a:t> </a:t>
                      </a:r>
                      <a:r>
                        <a:rPr lang="en-US" sz="900" dirty="0" err="1">
                          <a:effectLst/>
                          <a:latin typeface="Times New Roman"/>
                        </a:rPr>
                        <a:t>kimlik</a:t>
                      </a:r>
                      <a:r>
                        <a:rPr lang="en-US" sz="900" dirty="0">
                          <a:effectLst/>
                          <a:latin typeface="Times New Roman"/>
                        </a:rPr>
                        <a:t> </a:t>
                      </a:r>
                      <a:r>
                        <a:rPr lang="en-US" sz="900" dirty="0" err="1">
                          <a:effectLst/>
                          <a:latin typeface="Times New Roman"/>
                        </a:rPr>
                        <a:t>ve</a:t>
                      </a:r>
                      <a:r>
                        <a:rPr lang="en-US" sz="900" dirty="0">
                          <a:effectLst/>
                          <a:latin typeface="Times New Roman"/>
                        </a:rPr>
                        <a:t> </a:t>
                      </a:r>
                      <a:r>
                        <a:rPr lang="en-US" sz="900" dirty="0" err="1">
                          <a:effectLst/>
                          <a:latin typeface="Times New Roman"/>
                        </a:rPr>
                        <a:t>kültürlerini</a:t>
                      </a:r>
                      <a:r>
                        <a:rPr lang="en-US" sz="900" dirty="0">
                          <a:effectLst/>
                          <a:latin typeface="Times New Roman"/>
                        </a:rPr>
                        <a:t> </a:t>
                      </a:r>
                      <a:r>
                        <a:rPr lang="en-US" sz="900" dirty="0" err="1">
                          <a:effectLst/>
                          <a:latin typeface="Times New Roman"/>
                        </a:rPr>
                        <a:t>yaşama</a:t>
                      </a:r>
                      <a:r>
                        <a:rPr lang="en-US" sz="900" dirty="0">
                          <a:effectLst/>
                          <a:latin typeface="Times New Roman"/>
                        </a:rPr>
                        <a:t> </a:t>
                      </a:r>
                      <a:r>
                        <a:rPr lang="en-US" sz="900" dirty="0" err="1">
                          <a:effectLst/>
                          <a:latin typeface="Times New Roman"/>
                        </a:rPr>
                        <a:t>ve</a:t>
                      </a:r>
                      <a:r>
                        <a:rPr lang="en-US" sz="900" dirty="0">
                          <a:effectLst/>
                          <a:latin typeface="Times New Roman"/>
                        </a:rPr>
                        <a:t> </a:t>
                      </a:r>
                      <a:r>
                        <a:rPr lang="en-US" sz="900" dirty="0" err="1">
                          <a:effectLst/>
                          <a:latin typeface="Times New Roman"/>
                        </a:rPr>
                        <a:t>yaşatma</a:t>
                      </a:r>
                      <a:r>
                        <a:rPr lang="en-US" sz="900" dirty="0">
                          <a:effectLst/>
                          <a:latin typeface="Times New Roman"/>
                        </a:rPr>
                        <a:t> </a:t>
                      </a:r>
                      <a:r>
                        <a:rPr lang="en-US" sz="900" dirty="0" err="1">
                          <a:effectLst/>
                          <a:latin typeface="Times New Roman"/>
                        </a:rPr>
                        <a:t>imkanına</a:t>
                      </a:r>
                      <a:r>
                        <a:rPr lang="en-US" sz="900" dirty="0">
                          <a:effectLst/>
                          <a:latin typeface="Times New Roman"/>
                        </a:rPr>
                        <a:t> </a:t>
                      </a:r>
                      <a:r>
                        <a:rPr lang="en-US" sz="900" dirty="0" err="1">
                          <a:effectLst/>
                          <a:latin typeface="Times New Roman"/>
                        </a:rPr>
                        <a:t>sahip</a:t>
                      </a:r>
                      <a:r>
                        <a:rPr lang="en-US" sz="900" dirty="0">
                          <a:effectLst/>
                          <a:latin typeface="Times New Roman"/>
                        </a:rPr>
                        <a:t> </a:t>
                      </a:r>
                      <a:r>
                        <a:rPr lang="en-US" sz="900" dirty="0" err="1">
                          <a:effectLst/>
                          <a:latin typeface="Times New Roman"/>
                        </a:rPr>
                        <a:t>bulunmaktadırlar</a:t>
                      </a:r>
                      <a:r>
                        <a:rPr lang="en-US" sz="900" dirty="0">
                          <a:effectLst/>
                          <a:latin typeface="Times New Roman"/>
                        </a:rPr>
                        <a:t>.</a:t>
                      </a:r>
                      <a:endParaRPr lang="en-US" sz="1200" dirty="0">
                        <a:effectLst/>
                        <a:latin typeface="Times New Roman"/>
                      </a:endParaRPr>
                    </a:p>
                    <a:p>
                      <a:pPr algn="just">
                        <a:lnSpc>
                          <a:spcPts val="1200"/>
                        </a:lnSpc>
                        <a:spcAft>
                          <a:spcPts val="0"/>
                        </a:spcAft>
                      </a:pPr>
                      <a:r>
                        <a:rPr lang="en-US" sz="900" dirty="0">
                          <a:effectLst/>
                          <a:latin typeface="Times New Roman"/>
                        </a:rPr>
                        <a:t>             Bu </a:t>
                      </a:r>
                      <a:r>
                        <a:rPr lang="en-US" sz="900" dirty="0" err="1">
                          <a:effectLst/>
                          <a:latin typeface="Times New Roman"/>
                        </a:rPr>
                        <a:t>vatandaşlarımızın</a:t>
                      </a:r>
                      <a:r>
                        <a:rPr lang="en-US" sz="900" dirty="0">
                          <a:effectLst/>
                          <a:latin typeface="Times New Roman"/>
                        </a:rPr>
                        <a:t> </a:t>
                      </a:r>
                      <a:r>
                        <a:rPr lang="en-US" sz="900" dirty="0" err="1">
                          <a:effectLst/>
                          <a:latin typeface="Times New Roman"/>
                        </a:rPr>
                        <a:t>Devlet</a:t>
                      </a:r>
                      <a:r>
                        <a:rPr lang="en-US" sz="900" dirty="0">
                          <a:effectLst/>
                          <a:latin typeface="Times New Roman"/>
                        </a:rPr>
                        <a:t> </a:t>
                      </a:r>
                      <a:r>
                        <a:rPr lang="en-US" sz="900" dirty="0" err="1">
                          <a:effectLst/>
                          <a:latin typeface="Times New Roman"/>
                        </a:rPr>
                        <a:t>önündeki</a:t>
                      </a:r>
                      <a:r>
                        <a:rPr lang="en-US" sz="900" dirty="0">
                          <a:effectLst/>
                          <a:latin typeface="Times New Roman"/>
                        </a:rPr>
                        <a:t> </a:t>
                      </a:r>
                      <a:r>
                        <a:rPr lang="en-US" sz="900" dirty="0" err="1">
                          <a:effectLst/>
                          <a:latin typeface="Times New Roman"/>
                        </a:rPr>
                        <a:t>iş</a:t>
                      </a:r>
                      <a:r>
                        <a:rPr lang="en-US" sz="900" dirty="0">
                          <a:effectLst/>
                          <a:latin typeface="Times New Roman"/>
                        </a:rPr>
                        <a:t> </a:t>
                      </a:r>
                      <a:r>
                        <a:rPr lang="en-US" sz="900" dirty="0" err="1">
                          <a:effectLst/>
                          <a:latin typeface="Times New Roman"/>
                        </a:rPr>
                        <a:t>ve</a:t>
                      </a:r>
                      <a:r>
                        <a:rPr lang="en-US" sz="900" dirty="0">
                          <a:effectLst/>
                          <a:latin typeface="Times New Roman"/>
                        </a:rPr>
                        <a:t> </a:t>
                      </a:r>
                      <a:r>
                        <a:rPr lang="en-US" sz="900" dirty="0" err="1">
                          <a:effectLst/>
                          <a:latin typeface="Times New Roman"/>
                        </a:rPr>
                        <a:t>işlemlerinde</a:t>
                      </a:r>
                      <a:r>
                        <a:rPr lang="en-US" sz="900" dirty="0">
                          <a:effectLst/>
                          <a:latin typeface="Times New Roman"/>
                        </a:rPr>
                        <a:t> </a:t>
                      </a:r>
                      <a:r>
                        <a:rPr lang="en-US" sz="900" dirty="0" err="1">
                          <a:effectLst/>
                          <a:latin typeface="Times New Roman"/>
                        </a:rPr>
                        <a:t>kendilerine</a:t>
                      </a:r>
                      <a:r>
                        <a:rPr lang="en-US" sz="900" dirty="0">
                          <a:effectLst/>
                          <a:latin typeface="Times New Roman"/>
                        </a:rPr>
                        <a:t> </a:t>
                      </a:r>
                      <a:r>
                        <a:rPr lang="en-US" sz="900" dirty="0" err="1">
                          <a:effectLst/>
                          <a:latin typeface="Times New Roman"/>
                        </a:rPr>
                        <a:t>güçlük</a:t>
                      </a:r>
                      <a:r>
                        <a:rPr lang="en-US" sz="900" dirty="0">
                          <a:effectLst/>
                          <a:latin typeface="Times New Roman"/>
                        </a:rPr>
                        <a:t> </a:t>
                      </a:r>
                      <a:r>
                        <a:rPr lang="en-US" sz="900" dirty="0" err="1">
                          <a:effectLst/>
                          <a:latin typeface="Times New Roman"/>
                        </a:rPr>
                        <a:t>çıkarılmaması</a:t>
                      </a:r>
                      <a:r>
                        <a:rPr lang="en-US" sz="900" dirty="0">
                          <a:effectLst/>
                          <a:latin typeface="Times New Roman"/>
                        </a:rPr>
                        <a:t>, </a:t>
                      </a:r>
                      <a:r>
                        <a:rPr lang="en-US" sz="900" dirty="0" err="1">
                          <a:effectLst/>
                          <a:latin typeface="Times New Roman"/>
                        </a:rPr>
                        <a:t>haklarına</a:t>
                      </a:r>
                      <a:r>
                        <a:rPr lang="en-US" sz="900" dirty="0">
                          <a:effectLst/>
                          <a:latin typeface="Times New Roman"/>
                        </a:rPr>
                        <a:t> </a:t>
                      </a:r>
                      <a:r>
                        <a:rPr lang="en-US" sz="900" dirty="0" err="1">
                          <a:effectLst/>
                          <a:latin typeface="Times New Roman"/>
                        </a:rPr>
                        <a:t>halel</a:t>
                      </a:r>
                      <a:r>
                        <a:rPr lang="en-US" sz="900" dirty="0">
                          <a:effectLst/>
                          <a:latin typeface="Times New Roman"/>
                        </a:rPr>
                        <a:t> </a:t>
                      </a:r>
                      <a:r>
                        <a:rPr lang="en-US" sz="900" dirty="0" err="1">
                          <a:effectLst/>
                          <a:latin typeface="Times New Roman"/>
                        </a:rPr>
                        <a:t>getirilmemesi</a:t>
                      </a:r>
                      <a:r>
                        <a:rPr lang="en-US" sz="900" dirty="0">
                          <a:effectLst/>
                          <a:latin typeface="Times New Roman"/>
                        </a:rPr>
                        <a:t>, </a:t>
                      </a:r>
                      <a:r>
                        <a:rPr lang="en-US" sz="900" dirty="0" err="1">
                          <a:effectLst/>
                          <a:latin typeface="Times New Roman"/>
                        </a:rPr>
                        <a:t>ilgili</a:t>
                      </a:r>
                      <a:r>
                        <a:rPr lang="en-US" sz="900" dirty="0">
                          <a:effectLst/>
                          <a:latin typeface="Times New Roman"/>
                        </a:rPr>
                        <a:t> </a:t>
                      </a:r>
                      <a:r>
                        <a:rPr lang="en-US" sz="900" dirty="0" err="1">
                          <a:effectLst/>
                          <a:latin typeface="Times New Roman"/>
                        </a:rPr>
                        <a:t>mevzuat</a:t>
                      </a:r>
                      <a:r>
                        <a:rPr lang="en-US" sz="900" dirty="0">
                          <a:effectLst/>
                          <a:latin typeface="Times New Roman"/>
                        </a:rPr>
                        <a:t> </a:t>
                      </a:r>
                      <a:r>
                        <a:rPr lang="en-US" sz="900" dirty="0" err="1">
                          <a:effectLst/>
                          <a:latin typeface="Times New Roman"/>
                        </a:rPr>
                        <a:t>gereği</a:t>
                      </a:r>
                      <a:r>
                        <a:rPr lang="en-US" sz="900" dirty="0">
                          <a:effectLst/>
                          <a:latin typeface="Times New Roman"/>
                        </a:rPr>
                        <a:t> </a:t>
                      </a:r>
                      <a:r>
                        <a:rPr lang="en-US" sz="900" dirty="0" err="1">
                          <a:effectLst/>
                          <a:latin typeface="Times New Roman"/>
                        </a:rPr>
                        <a:t>olduğu</a:t>
                      </a:r>
                      <a:r>
                        <a:rPr lang="en-US" sz="900" dirty="0">
                          <a:effectLst/>
                          <a:latin typeface="Times New Roman"/>
                        </a:rPr>
                        <a:t> </a:t>
                      </a:r>
                      <a:r>
                        <a:rPr lang="en-US" sz="900" dirty="0" err="1">
                          <a:effectLst/>
                          <a:latin typeface="Times New Roman"/>
                        </a:rPr>
                        <a:t>gibi</a:t>
                      </a:r>
                      <a:r>
                        <a:rPr lang="en-US" sz="900" dirty="0">
                          <a:effectLst/>
                          <a:latin typeface="Times New Roman"/>
                        </a:rPr>
                        <a:t>, </a:t>
                      </a:r>
                      <a:r>
                        <a:rPr lang="en-US" sz="900" dirty="0" err="1">
                          <a:effectLst/>
                          <a:latin typeface="Times New Roman"/>
                        </a:rPr>
                        <a:t>Devletimizin</a:t>
                      </a:r>
                      <a:r>
                        <a:rPr lang="en-US" sz="900" dirty="0">
                          <a:effectLst/>
                          <a:latin typeface="Times New Roman"/>
                        </a:rPr>
                        <a:t> </a:t>
                      </a:r>
                      <a:r>
                        <a:rPr lang="en-US" sz="900" dirty="0" err="1">
                          <a:effectLst/>
                          <a:latin typeface="Times New Roman"/>
                        </a:rPr>
                        <a:t>ve</a:t>
                      </a:r>
                      <a:r>
                        <a:rPr lang="en-US" sz="900" dirty="0">
                          <a:effectLst/>
                          <a:latin typeface="Times New Roman"/>
                        </a:rPr>
                        <a:t> </a:t>
                      </a:r>
                      <a:r>
                        <a:rPr lang="en-US" sz="900" dirty="0" err="1">
                          <a:effectLst/>
                          <a:latin typeface="Times New Roman"/>
                        </a:rPr>
                        <a:t>Türk</a:t>
                      </a:r>
                      <a:r>
                        <a:rPr lang="en-US" sz="900" dirty="0">
                          <a:effectLst/>
                          <a:latin typeface="Times New Roman"/>
                        </a:rPr>
                        <a:t> </a:t>
                      </a:r>
                      <a:r>
                        <a:rPr lang="en-US" sz="900" dirty="0" err="1">
                          <a:effectLst/>
                          <a:latin typeface="Times New Roman"/>
                        </a:rPr>
                        <a:t>ulusunun</a:t>
                      </a:r>
                      <a:r>
                        <a:rPr lang="en-US" sz="900" dirty="0">
                          <a:effectLst/>
                          <a:latin typeface="Times New Roman"/>
                        </a:rPr>
                        <a:t> </a:t>
                      </a:r>
                      <a:r>
                        <a:rPr lang="en-US" sz="900" dirty="0" err="1">
                          <a:effectLst/>
                          <a:latin typeface="Times New Roman"/>
                        </a:rPr>
                        <a:t>bir</a:t>
                      </a:r>
                      <a:r>
                        <a:rPr lang="en-US" sz="900" dirty="0">
                          <a:effectLst/>
                          <a:latin typeface="Times New Roman"/>
                        </a:rPr>
                        <a:t> </a:t>
                      </a:r>
                      <a:r>
                        <a:rPr lang="en-US" sz="900" dirty="0" err="1">
                          <a:effectLst/>
                          <a:latin typeface="Times New Roman"/>
                        </a:rPr>
                        <a:t>parçası</a:t>
                      </a:r>
                      <a:r>
                        <a:rPr lang="en-US" sz="900" dirty="0">
                          <a:effectLst/>
                          <a:latin typeface="Times New Roman"/>
                        </a:rPr>
                        <a:t> </a:t>
                      </a:r>
                      <a:r>
                        <a:rPr lang="en-US" sz="900" dirty="0" err="1">
                          <a:effectLst/>
                          <a:latin typeface="Times New Roman"/>
                        </a:rPr>
                        <a:t>olduklarının</a:t>
                      </a:r>
                      <a:r>
                        <a:rPr lang="en-US" sz="900" dirty="0">
                          <a:effectLst/>
                          <a:latin typeface="Times New Roman"/>
                        </a:rPr>
                        <a:t> </a:t>
                      </a:r>
                      <a:r>
                        <a:rPr lang="en-US" sz="900" dirty="0" err="1">
                          <a:effectLst/>
                          <a:latin typeface="Times New Roman"/>
                        </a:rPr>
                        <a:t>kendilerine</a:t>
                      </a:r>
                      <a:r>
                        <a:rPr lang="en-US" sz="900" dirty="0">
                          <a:effectLst/>
                          <a:latin typeface="Times New Roman"/>
                        </a:rPr>
                        <a:t> </a:t>
                      </a:r>
                      <a:r>
                        <a:rPr lang="en-US" sz="900" dirty="0" err="1">
                          <a:effectLst/>
                          <a:latin typeface="Times New Roman"/>
                        </a:rPr>
                        <a:t>hissettirilmesi</a:t>
                      </a:r>
                      <a:r>
                        <a:rPr lang="en-US" sz="900" dirty="0">
                          <a:effectLst/>
                          <a:latin typeface="Times New Roman"/>
                        </a:rPr>
                        <a:t> </a:t>
                      </a:r>
                      <a:r>
                        <a:rPr lang="en-US" sz="900" dirty="0" err="1">
                          <a:effectLst/>
                          <a:latin typeface="Times New Roman"/>
                        </a:rPr>
                        <a:t>açısından</a:t>
                      </a:r>
                      <a:r>
                        <a:rPr lang="en-US" sz="900" dirty="0">
                          <a:effectLst/>
                          <a:latin typeface="Times New Roman"/>
                        </a:rPr>
                        <a:t> da </a:t>
                      </a:r>
                      <a:r>
                        <a:rPr lang="en-US" sz="900" dirty="0" err="1">
                          <a:effectLst/>
                          <a:latin typeface="Times New Roman"/>
                        </a:rPr>
                        <a:t>büyük</a:t>
                      </a:r>
                      <a:r>
                        <a:rPr lang="en-US" sz="900" dirty="0">
                          <a:effectLst/>
                          <a:latin typeface="Times New Roman"/>
                        </a:rPr>
                        <a:t> </a:t>
                      </a:r>
                      <a:r>
                        <a:rPr lang="en-US" sz="900" dirty="0" err="1">
                          <a:effectLst/>
                          <a:latin typeface="Times New Roman"/>
                        </a:rPr>
                        <a:t>önem</a:t>
                      </a:r>
                      <a:r>
                        <a:rPr lang="en-US" sz="900" dirty="0">
                          <a:effectLst/>
                          <a:latin typeface="Times New Roman"/>
                        </a:rPr>
                        <a:t> </a:t>
                      </a:r>
                      <a:r>
                        <a:rPr lang="en-US" sz="900" dirty="0" err="1">
                          <a:effectLst/>
                          <a:latin typeface="Times New Roman"/>
                        </a:rPr>
                        <a:t>taşımaktadır</a:t>
                      </a:r>
                      <a:r>
                        <a:rPr lang="en-US" sz="900" dirty="0">
                          <a:effectLst/>
                          <a:latin typeface="Times New Roman"/>
                        </a:rPr>
                        <a:t>.</a:t>
                      </a:r>
                      <a:endParaRPr lang="en-US" sz="1200" dirty="0">
                        <a:effectLst/>
                        <a:latin typeface="Times New Roman"/>
                      </a:endParaRPr>
                    </a:p>
                    <a:p>
                      <a:pPr algn="just">
                        <a:lnSpc>
                          <a:spcPts val="1200"/>
                        </a:lnSpc>
                        <a:spcAft>
                          <a:spcPts val="0"/>
                        </a:spcAft>
                      </a:pPr>
                      <a:r>
                        <a:rPr lang="en-US" sz="900" dirty="0">
                          <a:effectLst/>
                          <a:latin typeface="Times New Roman"/>
                        </a:rPr>
                        <a:t>             Son </a:t>
                      </a:r>
                      <a:r>
                        <a:rPr lang="en-US" sz="900" dirty="0" err="1">
                          <a:effectLst/>
                          <a:latin typeface="Times New Roman"/>
                        </a:rPr>
                        <a:t>yıllarda</a:t>
                      </a:r>
                      <a:r>
                        <a:rPr lang="en-US" sz="900" dirty="0">
                          <a:effectLst/>
                          <a:latin typeface="Times New Roman"/>
                        </a:rPr>
                        <a:t> </a:t>
                      </a:r>
                      <a:r>
                        <a:rPr lang="en-US" sz="900" dirty="0" err="1">
                          <a:effectLst/>
                          <a:latin typeface="Times New Roman"/>
                        </a:rPr>
                        <a:t>sürdürülen</a:t>
                      </a:r>
                      <a:r>
                        <a:rPr lang="en-US" sz="900" dirty="0">
                          <a:effectLst/>
                          <a:latin typeface="Times New Roman"/>
                        </a:rPr>
                        <a:t> </a:t>
                      </a:r>
                      <a:r>
                        <a:rPr lang="en-US" sz="900" dirty="0" err="1">
                          <a:effectLst/>
                          <a:latin typeface="Times New Roman"/>
                        </a:rPr>
                        <a:t>demokratikleşme</a:t>
                      </a:r>
                      <a:r>
                        <a:rPr lang="en-US" sz="900" dirty="0">
                          <a:effectLst/>
                          <a:latin typeface="Times New Roman"/>
                        </a:rPr>
                        <a:t> </a:t>
                      </a:r>
                      <a:r>
                        <a:rPr lang="en-US" sz="900" dirty="0" err="1">
                          <a:effectLst/>
                          <a:latin typeface="Times New Roman"/>
                        </a:rPr>
                        <a:t>çalışmaları</a:t>
                      </a:r>
                      <a:r>
                        <a:rPr lang="en-US" sz="900" dirty="0">
                          <a:effectLst/>
                          <a:latin typeface="Times New Roman"/>
                        </a:rPr>
                        <a:t> </a:t>
                      </a:r>
                      <a:r>
                        <a:rPr lang="en-US" sz="900" dirty="0" err="1">
                          <a:effectLst/>
                          <a:latin typeface="Times New Roman"/>
                        </a:rPr>
                        <a:t>çerçevesinde</a:t>
                      </a:r>
                      <a:r>
                        <a:rPr lang="en-US" sz="900" dirty="0">
                          <a:effectLst/>
                          <a:latin typeface="Times New Roman"/>
                        </a:rPr>
                        <a:t> </a:t>
                      </a:r>
                      <a:r>
                        <a:rPr lang="en-US" sz="900" dirty="0" err="1">
                          <a:effectLst/>
                          <a:latin typeface="Times New Roman"/>
                        </a:rPr>
                        <a:t>ülkemizdeki</a:t>
                      </a:r>
                      <a:r>
                        <a:rPr lang="en-US" sz="900" dirty="0">
                          <a:effectLst/>
                          <a:latin typeface="Times New Roman"/>
                        </a:rPr>
                        <a:t> </a:t>
                      </a:r>
                      <a:r>
                        <a:rPr lang="en-US" sz="900" dirty="0" err="1">
                          <a:effectLst/>
                          <a:latin typeface="Times New Roman"/>
                        </a:rPr>
                        <a:t>gayrimüslim</a:t>
                      </a:r>
                      <a:r>
                        <a:rPr lang="en-US" sz="900" dirty="0">
                          <a:effectLst/>
                          <a:latin typeface="Times New Roman"/>
                        </a:rPr>
                        <a:t> </a:t>
                      </a:r>
                      <a:r>
                        <a:rPr lang="en-US" sz="900" dirty="0" err="1">
                          <a:effectLst/>
                          <a:latin typeface="Times New Roman"/>
                        </a:rPr>
                        <a:t>azınlıkları</a:t>
                      </a:r>
                      <a:r>
                        <a:rPr lang="en-US" sz="900" dirty="0">
                          <a:effectLst/>
                          <a:latin typeface="Times New Roman"/>
                        </a:rPr>
                        <a:t> </a:t>
                      </a:r>
                      <a:r>
                        <a:rPr lang="en-US" sz="900" dirty="0" err="1">
                          <a:effectLst/>
                          <a:latin typeface="Times New Roman"/>
                        </a:rPr>
                        <a:t>ilgilendiren</a:t>
                      </a:r>
                      <a:r>
                        <a:rPr lang="en-US" sz="900" dirty="0">
                          <a:effectLst/>
                          <a:latin typeface="Times New Roman"/>
                        </a:rPr>
                        <a:t> </a:t>
                      </a:r>
                      <a:r>
                        <a:rPr lang="en-US" sz="900" dirty="0" err="1">
                          <a:effectLst/>
                          <a:latin typeface="Times New Roman"/>
                        </a:rPr>
                        <a:t>konularda</a:t>
                      </a:r>
                      <a:r>
                        <a:rPr lang="en-US" sz="900" dirty="0">
                          <a:effectLst/>
                          <a:latin typeface="Times New Roman"/>
                        </a:rPr>
                        <a:t> </a:t>
                      </a:r>
                      <a:r>
                        <a:rPr lang="en-US" sz="900" dirty="0" err="1">
                          <a:effectLst/>
                          <a:latin typeface="Times New Roman"/>
                        </a:rPr>
                        <a:t>yapılan</a:t>
                      </a:r>
                      <a:r>
                        <a:rPr lang="en-US" sz="900" dirty="0">
                          <a:effectLst/>
                          <a:latin typeface="Times New Roman"/>
                        </a:rPr>
                        <a:t> </a:t>
                      </a:r>
                      <a:r>
                        <a:rPr lang="en-US" sz="900" dirty="0" err="1">
                          <a:effectLst/>
                          <a:latin typeface="Times New Roman"/>
                        </a:rPr>
                        <a:t>düzenlemelere</a:t>
                      </a:r>
                      <a:r>
                        <a:rPr lang="en-US" sz="900" dirty="0">
                          <a:effectLst/>
                          <a:latin typeface="Times New Roman"/>
                        </a:rPr>
                        <a:t> </a:t>
                      </a:r>
                      <a:r>
                        <a:rPr lang="en-US" sz="900" dirty="0" err="1">
                          <a:effectLst/>
                          <a:latin typeface="Times New Roman"/>
                        </a:rPr>
                        <a:t>rağmen</a:t>
                      </a:r>
                      <a:r>
                        <a:rPr lang="en-US" sz="900" dirty="0">
                          <a:effectLst/>
                          <a:latin typeface="Times New Roman"/>
                        </a:rPr>
                        <a:t>, </a:t>
                      </a:r>
                      <a:r>
                        <a:rPr lang="en-US" sz="900" dirty="0" err="1">
                          <a:effectLst/>
                          <a:latin typeface="Times New Roman"/>
                        </a:rPr>
                        <a:t>uygulamadan</a:t>
                      </a:r>
                      <a:r>
                        <a:rPr lang="en-US" sz="900" dirty="0">
                          <a:effectLst/>
                          <a:latin typeface="Times New Roman"/>
                        </a:rPr>
                        <a:t> </a:t>
                      </a:r>
                      <a:r>
                        <a:rPr lang="en-US" sz="900" dirty="0" err="1">
                          <a:effectLst/>
                          <a:latin typeface="Times New Roman"/>
                        </a:rPr>
                        <a:t>kaynaklanan</a:t>
                      </a:r>
                      <a:r>
                        <a:rPr lang="en-US" sz="900" dirty="0">
                          <a:effectLst/>
                          <a:latin typeface="Times New Roman"/>
                        </a:rPr>
                        <a:t> </a:t>
                      </a:r>
                      <a:r>
                        <a:rPr lang="en-US" sz="900" dirty="0" err="1">
                          <a:effectLst/>
                          <a:latin typeface="Times New Roman"/>
                        </a:rPr>
                        <a:t>bazı</a:t>
                      </a:r>
                      <a:r>
                        <a:rPr lang="en-US" sz="900" dirty="0">
                          <a:effectLst/>
                          <a:latin typeface="Times New Roman"/>
                        </a:rPr>
                        <a:t> </a:t>
                      </a:r>
                      <a:r>
                        <a:rPr lang="en-US" sz="900" dirty="0" err="1">
                          <a:effectLst/>
                          <a:latin typeface="Times New Roman"/>
                        </a:rPr>
                        <a:t>sebeplerle</a:t>
                      </a:r>
                      <a:r>
                        <a:rPr lang="en-US" sz="900" dirty="0">
                          <a:effectLst/>
                          <a:latin typeface="Times New Roman"/>
                        </a:rPr>
                        <a:t> </a:t>
                      </a:r>
                      <a:r>
                        <a:rPr lang="en-US" sz="900" dirty="0" err="1">
                          <a:effectLst/>
                          <a:latin typeface="Times New Roman"/>
                        </a:rPr>
                        <a:t>bu</a:t>
                      </a:r>
                      <a:r>
                        <a:rPr lang="en-US" sz="900" dirty="0">
                          <a:effectLst/>
                          <a:latin typeface="Times New Roman"/>
                        </a:rPr>
                        <a:t> </a:t>
                      </a:r>
                      <a:r>
                        <a:rPr lang="en-US" sz="900" dirty="0" err="1">
                          <a:effectLst/>
                          <a:latin typeface="Times New Roman"/>
                        </a:rPr>
                        <a:t>konudaki</a:t>
                      </a:r>
                      <a:r>
                        <a:rPr lang="en-US" sz="900" dirty="0">
                          <a:effectLst/>
                          <a:latin typeface="Times New Roman"/>
                        </a:rPr>
                        <a:t> </a:t>
                      </a:r>
                      <a:r>
                        <a:rPr lang="en-US" sz="900" dirty="0" err="1">
                          <a:effectLst/>
                          <a:latin typeface="Times New Roman"/>
                        </a:rPr>
                        <a:t>sorunların</a:t>
                      </a:r>
                      <a:r>
                        <a:rPr lang="en-US" sz="900" dirty="0">
                          <a:effectLst/>
                          <a:latin typeface="Times New Roman"/>
                        </a:rPr>
                        <a:t> tam </a:t>
                      </a:r>
                      <a:r>
                        <a:rPr lang="en-US" sz="900" dirty="0" err="1">
                          <a:effectLst/>
                          <a:latin typeface="Times New Roman"/>
                        </a:rPr>
                        <a:t>anlamıyla</a:t>
                      </a:r>
                      <a:r>
                        <a:rPr lang="en-US" sz="900" dirty="0">
                          <a:effectLst/>
                          <a:latin typeface="Times New Roman"/>
                        </a:rPr>
                        <a:t> </a:t>
                      </a:r>
                      <a:r>
                        <a:rPr lang="en-US" sz="900" dirty="0" err="1">
                          <a:effectLst/>
                          <a:latin typeface="Times New Roman"/>
                        </a:rPr>
                        <a:t>giderilemediği</a:t>
                      </a:r>
                      <a:r>
                        <a:rPr lang="en-US" sz="900" dirty="0">
                          <a:effectLst/>
                          <a:latin typeface="Times New Roman"/>
                        </a:rPr>
                        <a:t> </a:t>
                      </a:r>
                      <a:r>
                        <a:rPr lang="en-US" sz="900" dirty="0" err="1">
                          <a:effectLst/>
                          <a:latin typeface="Times New Roman"/>
                        </a:rPr>
                        <a:t>görülmektedir</a:t>
                      </a:r>
                      <a:r>
                        <a:rPr lang="en-US" sz="900" dirty="0">
                          <a:effectLst/>
                          <a:latin typeface="Times New Roman"/>
                        </a:rPr>
                        <a:t>.</a:t>
                      </a:r>
                      <a:endParaRPr lang="en-US" sz="1200" dirty="0">
                        <a:effectLst/>
                        <a:latin typeface="Times New Roman"/>
                      </a:endParaRPr>
                    </a:p>
                    <a:p>
                      <a:pPr algn="just">
                        <a:lnSpc>
                          <a:spcPts val="1200"/>
                        </a:lnSpc>
                        <a:spcAft>
                          <a:spcPts val="0"/>
                        </a:spcAft>
                      </a:pPr>
                      <a:r>
                        <a:rPr lang="en-US" sz="900" dirty="0">
                          <a:effectLst/>
                          <a:latin typeface="Times New Roman"/>
                        </a:rPr>
                        <a:t>             Bu </a:t>
                      </a:r>
                      <a:r>
                        <a:rPr lang="en-US" sz="900" dirty="0" err="1">
                          <a:effectLst/>
                          <a:latin typeface="Times New Roman"/>
                        </a:rPr>
                        <a:t>itibarla</a:t>
                      </a:r>
                      <a:r>
                        <a:rPr lang="en-US" sz="900" dirty="0">
                          <a:effectLst/>
                          <a:latin typeface="Times New Roman"/>
                        </a:rPr>
                        <a:t>, </a:t>
                      </a:r>
                      <a:r>
                        <a:rPr lang="en-US" sz="900" dirty="0" err="1">
                          <a:effectLst/>
                          <a:latin typeface="Times New Roman"/>
                        </a:rPr>
                        <a:t>kontrolü</a:t>
                      </a:r>
                      <a:r>
                        <a:rPr lang="en-US" sz="900" dirty="0">
                          <a:effectLst/>
                          <a:latin typeface="Times New Roman"/>
                        </a:rPr>
                        <a:t> </a:t>
                      </a:r>
                      <a:r>
                        <a:rPr lang="en-US" sz="900" dirty="0" err="1">
                          <a:effectLst/>
                          <a:latin typeface="Times New Roman"/>
                        </a:rPr>
                        <a:t>belediyelere</a:t>
                      </a:r>
                      <a:r>
                        <a:rPr lang="en-US" sz="900" dirty="0">
                          <a:effectLst/>
                          <a:latin typeface="Times New Roman"/>
                        </a:rPr>
                        <a:t> </a:t>
                      </a:r>
                      <a:r>
                        <a:rPr lang="en-US" sz="900" dirty="0" err="1">
                          <a:effectLst/>
                          <a:latin typeface="Times New Roman"/>
                        </a:rPr>
                        <a:t>geçmiş</a:t>
                      </a:r>
                      <a:r>
                        <a:rPr lang="en-US" sz="900" dirty="0">
                          <a:effectLst/>
                          <a:latin typeface="Times New Roman"/>
                        </a:rPr>
                        <a:t> </a:t>
                      </a:r>
                      <a:r>
                        <a:rPr lang="en-US" sz="900" dirty="0" err="1">
                          <a:effectLst/>
                          <a:latin typeface="Times New Roman"/>
                        </a:rPr>
                        <a:t>olan</a:t>
                      </a:r>
                      <a:r>
                        <a:rPr lang="en-US" sz="900" dirty="0">
                          <a:effectLst/>
                          <a:latin typeface="Times New Roman"/>
                        </a:rPr>
                        <a:t> </a:t>
                      </a:r>
                      <a:r>
                        <a:rPr lang="en-US" sz="900" dirty="0" err="1">
                          <a:effectLst/>
                          <a:latin typeface="Times New Roman"/>
                        </a:rPr>
                        <a:t>gayrimüslim</a:t>
                      </a:r>
                      <a:r>
                        <a:rPr lang="en-US" sz="900" dirty="0">
                          <a:effectLst/>
                          <a:latin typeface="Times New Roman"/>
                        </a:rPr>
                        <a:t> </a:t>
                      </a:r>
                      <a:r>
                        <a:rPr lang="en-US" sz="900" dirty="0" err="1">
                          <a:effectLst/>
                          <a:latin typeface="Times New Roman"/>
                        </a:rPr>
                        <a:t>mezarlıklarının</a:t>
                      </a:r>
                      <a:r>
                        <a:rPr lang="en-US" sz="900" dirty="0">
                          <a:effectLst/>
                          <a:latin typeface="Times New Roman"/>
                        </a:rPr>
                        <a:t> </a:t>
                      </a:r>
                      <a:r>
                        <a:rPr lang="en-US" sz="900" dirty="0" err="1">
                          <a:effectLst/>
                          <a:latin typeface="Times New Roman"/>
                        </a:rPr>
                        <a:t>korunma</a:t>
                      </a:r>
                      <a:r>
                        <a:rPr lang="en-US" sz="900" dirty="0">
                          <a:effectLst/>
                          <a:latin typeface="Times New Roman"/>
                        </a:rPr>
                        <a:t> </a:t>
                      </a:r>
                      <a:r>
                        <a:rPr lang="en-US" sz="900" dirty="0" err="1">
                          <a:effectLst/>
                          <a:latin typeface="Times New Roman"/>
                        </a:rPr>
                        <a:t>ve</a:t>
                      </a:r>
                      <a:r>
                        <a:rPr lang="en-US" sz="900" dirty="0">
                          <a:effectLst/>
                          <a:latin typeface="Times New Roman"/>
                        </a:rPr>
                        <a:t> </a:t>
                      </a:r>
                      <a:r>
                        <a:rPr lang="en-US" sz="900" dirty="0" err="1">
                          <a:effectLst/>
                          <a:latin typeface="Times New Roman"/>
                        </a:rPr>
                        <a:t>bakımı</a:t>
                      </a:r>
                      <a:r>
                        <a:rPr lang="en-US" sz="900" dirty="0">
                          <a:effectLst/>
                          <a:latin typeface="Times New Roman"/>
                        </a:rPr>
                        <a:t> </a:t>
                      </a:r>
                      <a:r>
                        <a:rPr lang="en-US" sz="900" dirty="0" err="1">
                          <a:effectLst/>
                          <a:latin typeface="Times New Roman"/>
                        </a:rPr>
                        <a:t>konularında</a:t>
                      </a:r>
                      <a:r>
                        <a:rPr lang="en-US" sz="900" dirty="0">
                          <a:effectLst/>
                          <a:latin typeface="Times New Roman"/>
                        </a:rPr>
                        <a:t> </a:t>
                      </a:r>
                      <a:r>
                        <a:rPr lang="en-US" sz="900" dirty="0" err="1">
                          <a:effectLst/>
                          <a:latin typeface="Times New Roman"/>
                        </a:rPr>
                        <a:t>gereken</a:t>
                      </a:r>
                      <a:r>
                        <a:rPr lang="en-US" sz="900" dirty="0">
                          <a:effectLst/>
                          <a:latin typeface="Times New Roman"/>
                        </a:rPr>
                        <a:t> </a:t>
                      </a:r>
                      <a:r>
                        <a:rPr lang="en-US" sz="900" dirty="0" err="1">
                          <a:effectLst/>
                          <a:latin typeface="Times New Roman"/>
                        </a:rPr>
                        <a:t>özenin</a:t>
                      </a:r>
                      <a:r>
                        <a:rPr lang="en-US" sz="900" dirty="0">
                          <a:effectLst/>
                          <a:latin typeface="Times New Roman"/>
                        </a:rPr>
                        <a:t> </a:t>
                      </a:r>
                      <a:r>
                        <a:rPr lang="en-US" sz="900" dirty="0" err="1">
                          <a:effectLst/>
                          <a:latin typeface="Times New Roman"/>
                        </a:rPr>
                        <a:t>gösterilmesi</a:t>
                      </a:r>
                      <a:r>
                        <a:rPr lang="en-US" sz="900" dirty="0">
                          <a:effectLst/>
                          <a:latin typeface="Times New Roman"/>
                        </a:rPr>
                        <a:t>, </a:t>
                      </a:r>
                      <a:r>
                        <a:rPr lang="en-US" sz="900" dirty="0" err="1">
                          <a:effectLst/>
                          <a:latin typeface="Times New Roman"/>
                        </a:rPr>
                        <a:t>gayrimüslim</a:t>
                      </a:r>
                      <a:r>
                        <a:rPr lang="en-US" sz="900" dirty="0">
                          <a:effectLst/>
                          <a:latin typeface="Times New Roman"/>
                        </a:rPr>
                        <a:t> </a:t>
                      </a:r>
                      <a:r>
                        <a:rPr lang="en-US" sz="900" dirty="0" err="1">
                          <a:effectLst/>
                          <a:latin typeface="Times New Roman"/>
                        </a:rPr>
                        <a:t>cemaat</a:t>
                      </a:r>
                      <a:r>
                        <a:rPr lang="en-US" sz="900" dirty="0">
                          <a:effectLst/>
                          <a:latin typeface="Times New Roman"/>
                        </a:rPr>
                        <a:t> </a:t>
                      </a:r>
                      <a:r>
                        <a:rPr lang="en-US" sz="900" dirty="0" err="1">
                          <a:effectLst/>
                          <a:latin typeface="Times New Roman"/>
                        </a:rPr>
                        <a:t>vakıfları</a:t>
                      </a:r>
                      <a:r>
                        <a:rPr lang="en-US" sz="900" dirty="0">
                          <a:effectLst/>
                          <a:latin typeface="Times New Roman"/>
                        </a:rPr>
                        <a:t> </a:t>
                      </a:r>
                      <a:r>
                        <a:rPr lang="en-US" sz="900" dirty="0" err="1">
                          <a:effectLst/>
                          <a:latin typeface="Times New Roman"/>
                        </a:rPr>
                        <a:t>lehine</a:t>
                      </a:r>
                      <a:r>
                        <a:rPr lang="en-US" sz="900" dirty="0">
                          <a:effectLst/>
                          <a:latin typeface="Times New Roman"/>
                        </a:rPr>
                        <a:t> </a:t>
                      </a:r>
                      <a:r>
                        <a:rPr lang="en-US" sz="900" dirty="0" err="1">
                          <a:effectLst/>
                          <a:latin typeface="Times New Roman"/>
                        </a:rPr>
                        <a:t>sonuçlanan</a:t>
                      </a:r>
                      <a:r>
                        <a:rPr lang="en-US" sz="900" dirty="0">
                          <a:effectLst/>
                          <a:latin typeface="Times New Roman"/>
                        </a:rPr>
                        <a:t> </a:t>
                      </a:r>
                      <a:r>
                        <a:rPr lang="en-US" sz="900" dirty="0" err="1">
                          <a:effectLst/>
                          <a:latin typeface="Times New Roman"/>
                        </a:rPr>
                        <a:t>mahkeme</a:t>
                      </a:r>
                      <a:r>
                        <a:rPr lang="en-US" sz="900" dirty="0">
                          <a:effectLst/>
                          <a:latin typeface="Times New Roman"/>
                        </a:rPr>
                        <a:t> </a:t>
                      </a:r>
                      <a:r>
                        <a:rPr lang="en-US" sz="900" dirty="0" err="1">
                          <a:effectLst/>
                          <a:latin typeface="Times New Roman"/>
                        </a:rPr>
                        <a:t>kararlarının</a:t>
                      </a:r>
                      <a:r>
                        <a:rPr lang="en-US" sz="900" dirty="0">
                          <a:effectLst/>
                          <a:latin typeface="Times New Roman"/>
                        </a:rPr>
                        <a:t> </a:t>
                      </a:r>
                      <a:r>
                        <a:rPr lang="en-US" sz="900" dirty="0" err="1">
                          <a:effectLst/>
                          <a:latin typeface="Times New Roman"/>
                        </a:rPr>
                        <a:t>tapu</a:t>
                      </a:r>
                      <a:r>
                        <a:rPr lang="en-US" sz="900" dirty="0">
                          <a:effectLst/>
                          <a:latin typeface="Times New Roman"/>
                        </a:rPr>
                        <a:t> </a:t>
                      </a:r>
                      <a:r>
                        <a:rPr lang="en-US" sz="900" dirty="0" err="1">
                          <a:effectLst/>
                          <a:latin typeface="Times New Roman"/>
                        </a:rPr>
                        <a:t>dairelerince</a:t>
                      </a:r>
                      <a:r>
                        <a:rPr lang="en-US" sz="900" dirty="0">
                          <a:effectLst/>
                          <a:latin typeface="Times New Roman"/>
                        </a:rPr>
                        <a:t> </a:t>
                      </a:r>
                      <a:r>
                        <a:rPr lang="en-US" sz="900" dirty="0" err="1">
                          <a:effectLst/>
                          <a:latin typeface="Times New Roman"/>
                        </a:rPr>
                        <a:t>hassasiyetle</a:t>
                      </a:r>
                      <a:r>
                        <a:rPr lang="en-US" sz="900" dirty="0">
                          <a:effectLst/>
                          <a:latin typeface="Times New Roman"/>
                        </a:rPr>
                        <a:t> </a:t>
                      </a:r>
                      <a:r>
                        <a:rPr lang="en-US" sz="900" dirty="0" err="1">
                          <a:effectLst/>
                          <a:latin typeface="Times New Roman"/>
                        </a:rPr>
                        <a:t>uygulanması</a:t>
                      </a:r>
                      <a:r>
                        <a:rPr lang="en-US" sz="900" dirty="0">
                          <a:effectLst/>
                          <a:latin typeface="Times New Roman"/>
                        </a:rPr>
                        <a:t>, </a:t>
                      </a:r>
                      <a:r>
                        <a:rPr lang="en-US" sz="900" dirty="0" err="1">
                          <a:effectLst/>
                          <a:latin typeface="Times New Roman"/>
                        </a:rPr>
                        <a:t>taviz</a:t>
                      </a:r>
                      <a:r>
                        <a:rPr lang="en-US" sz="900" dirty="0">
                          <a:effectLst/>
                          <a:latin typeface="Times New Roman"/>
                        </a:rPr>
                        <a:t> </a:t>
                      </a:r>
                      <a:r>
                        <a:rPr lang="en-US" sz="900" dirty="0" err="1">
                          <a:effectLst/>
                          <a:latin typeface="Times New Roman"/>
                        </a:rPr>
                        <a:t>bedeli</a:t>
                      </a:r>
                      <a:r>
                        <a:rPr lang="en-US" sz="900" dirty="0">
                          <a:effectLst/>
                          <a:latin typeface="Times New Roman"/>
                        </a:rPr>
                        <a:t> </a:t>
                      </a:r>
                      <a:r>
                        <a:rPr lang="en-US" sz="900" dirty="0" err="1">
                          <a:effectLst/>
                          <a:latin typeface="Times New Roman"/>
                        </a:rPr>
                        <a:t>ile</a:t>
                      </a:r>
                      <a:r>
                        <a:rPr lang="en-US" sz="900" dirty="0">
                          <a:effectLst/>
                          <a:latin typeface="Times New Roman"/>
                        </a:rPr>
                        <a:t> </a:t>
                      </a:r>
                      <a:r>
                        <a:rPr lang="en-US" sz="900" dirty="0" err="1">
                          <a:effectLst/>
                          <a:latin typeface="Times New Roman"/>
                        </a:rPr>
                        <a:t>ilgili</a:t>
                      </a:r>
                      <a:r>
                        <a:rPr lang="en-US" sz="900" dirty="0">
                          <a:effectLst/>
                          <a:latin typeface="Times New Roman"/>
                        </a:rPr>
                        <a:t> </a:t>
                      </a:r>
                      <a:r>
                        <a:rPr lang="en-US" sz="900" dirty="0" err="1">
                          <a:effectLst/>
                          <a:latin typeface="Times New Roman"/>
                        </a:rPr>
                        <a:t>uygulamalarda</a:t>
                      </a:r>
                      <a:r>
                        <a:rPr lang="en-US" sz="900" dirty="0">
                          <a:effectLst/>
                          <a:latin typeface="Times New Roman"/>
                        </a:rPr>
                        <a:t> </a:t>
                      </a:r>
                      <a:r>
                        <a:rPr lang="en-US" sz="900" dirty="0" err="1">
                          <a:effectLst/>
                          <a:latin typeface="Times New Roman"/>
                        </a:rPr>
                        <a:t>mağduriyetlere</a:t>
                      </a:r>
                      <a:r>
                        <a:rPr lang="en-US" sz="900" dirty="0">
                          <a:effectLst/>
                          <a:latin typeface="Times New Roman"/>
                        </a:rPr>
                        <a:t> </a:t>
                      </a:r>
                      <a:r>
                        <a:rPr lang="en-US" sz="900" dirty="0" err="1">
                          <a:effectLst/>
                          <a:latin typeface="Times New Roman"/>
                        </a:rPr>
                        <a:t>sebep</a:t>
                      </a:r>
                      <a:r>
                        <a:rPr lang="en-US" sz="900" dirty="0">
                          <a:effectLst/>
                          <a:latin typeface="Times New Roman"/>
                        </a:rPr>
                        <a:t> </a:t>
                      </a:r>
                      <a:r>
                        <a:rPr lang="en-US" sz="900" dirty="0" err="1">
                          <a:effectLst/>
                          <a:latin typeface="Times New Roman"/>
                        </a:rPr>
                        <a:t>olunmaması</a:t>
                      </a:r>
                      <a:r>
                        <a:rPr lang="en-US" sz="900" dirty="0">
                          <a:effectLst/>
                          <a:latin typeface="Times New Roman"/>
                        </a:rPr>
                        <a:t>, T.C. </a:t>
                      </a:r>
                      <a:r>
                        <a:rPr lang="en-US" sz="900" dirty="0" err="1">
                          <a:effectLst/>
                          <a:latin typeface="Times New Roman"/>
                        </a:rPr>
                        <a:t>vatandaşı</a:t>
                      </a:r>
                      <a:r>
                        <a:rPr lang="en-US" sz="900" dirty="0">
                          <a:effectLst/>
                          <a:latin typeface="Times New Roman"/>
                        </a:rPr>
                        <a:t> </a:t>
                      </a:r>
                      <a:r>
                        <a:rPr lang="en-US" sz="900" dirty="0" err="1">
                          <a:effectLst/>
                          <a:latin typeface="Times New Roman"/>
                        </a:rPr>
                        <a:t>gayrimüslim</a:t>
                      </a:r>
                      <a:r>
                        <a:rPr lang="en-US" sz="900" dirty="0">
                          <a:effectLst/>
                          <a:latin typeface="Times New Roman"/>
                        </a:rPr>
                        <a:t> </a:t>
                      </a:r>
                      <a:r>
                        <a:rPr lang="en-US" sz="900" dirty="0" err="1">
                          <a:effectLst/>
                          <a:latin typeface="Times New Roman"/>
                        </a:rPr>
                        <a:t>cemaat</a:t>
                      </a:r>
                      <a:r>
                        <a:rPr lang="en-US" sz="900" dirty="0">
                          <a:effectLst/>
                          <a:latin typeface="Times New Roman"/>
                        </a:rPr>
                        <a:t> </a:t>
                      </a:r>
                      <a:r>
                        <a:rPr lang="en-US" sz="900" dirty="0" err="1">
                          <a:effectLst/>
                          <a:latin typeface="Times New Roman"/>
                        </a:rPr>
                        <a:t>liderlerinin</a:t>
                      </a:r>
                      <a:r>
                        <a:rPr lang="en-US" sz="900" dirty="0">
                          <a:effectLst/>
                          <a:latin typeface="Times New Roman"/>
                        </a:rPr>
                        <a:t> </a:t>
                      </a:r>
                      <a:r>
                        <a:rPr lang="en-US" sz="900" dirty="0" err="1">
                          <a:effectLst/>
                          <a:latin typeface="Times New Roman"/>
                        </a:rPr>
                        <a:t>protokol</a:t>
                      </a:r>
                      <a:r>
                        <a:rPr lang="en-US" sz="900" dirty="0">
                          <a:effectLst/>
                          <a:latin typeface="Times New Roman"/>
                        </a:rPr>
                        <a:t> </a:t>
                      </a:r>
                      <a:r>
                        <a:rPr lang="en-US" sz="900" dirty="0" err="1">
                          <a:effectLst/>
                          <a:latin typeface="Times New Roman"/>
                        </a:rPr>
                        <a:t>uygulamalarında</a:t>
                      </a:r>
                      <a:r>
                        <a:rPr lang="en-US" sz="900" dirty="0">
                          <a:effectLst/>
                          <a:latin typeface="Times New Roman"/>
                        </a:rPr>
                        <a:t> </a:t>
                      </a:r>
                      <a:r>
                        <a:rPr lang="en-US" sz="900" dirty="0" err="1">
                          <a:effectLst/>
                          <a:latin typeface="Times New Roman"/>
                        </a:rPr>
                        <a:t>statülerine</a:t>
                      </a:r>
                      <a:r>
                        <a:rPr lang="en-US" sz="900" dirty="0">
                          <a:effectLst/>
                          <a:latin typeface="Times New Roman"/>
                        </a:rPr>
                        <a:t> </a:t>
                      </a:r>
                      <a:r>
                        <a:rPr lang="en-US" sz="900" dirty="0" err="1">
                          <a:effectLst/>
                          <a:latin typeface="Times New Roman"/>
                        </a:rPr>
                        <a:t>uygun</a:t>
                      </a:r>
                      <a:r>
                        <a:rPr lang="en-US" sz="900" dirty="0">
                          <a:effectLst/>
                          <a:latin typeface="Times New Roman"/>
                        </a:rPr>
                        <a:t> </a:t>
                      </a:r>
                      <a:r>
                        <a:rPr lang="en-US" sz="900" dirty="0" err="1">
                          <a:effectLst/>
                          <a:latin typeface="Times New Roman"/>
                        </a:rPr>
                        <a:t>bir</a:t>
                      </a:r>
                      <a:r>
                        <a:rPr lang="en-US" sz="900" dirty="0">
                          <a:effectLst/>
                          <a:latin typeface="Times New Roman"/>
                        </a:rPr>
                        <a:t> </a:t>
                      </a:r>
                      <a:r>
                        <a:rPr lang="en-US" sz="900" dirty="0" err="1">
                          <a:effectLst/>
                          <a:latin typeface="Times New Roman"/>
                        </a:rPr>
                        <a:t>şekilde</a:t>
                      </a:r>
                      <a:r>
                        <a:rPr lang="en-US" sz="900" dirty="0">
                          <a:effectLst/>
                          <a:latin typeface="Times New Roman"/>
                        </a:rPr>
                        <a:t> </a:t>
                      </a:r>
                      <a:r>
                        <a:rPr lang="en-US" sz="900" dirty="0" err="1">
                          <a:effectLst/>
                          <a:latin typeface="Times New Roman"/>
                        </a:rPr>
                        <a:t>konumlandırılmaları</a:t>
                      </a:r>
                      <a:r>
                        <a:rPr lang="en-US" sz="900" dirty="0">
                          <a:effectLst/>
                          <a:latin typeface="Times New Roman"/>
                        </a:rPr>
                        <a:t>, </a:t>
                      </a:r>
                      <a:r>
                        <a:rPr lang="en-US" sz="900" dirty="0" err="1">
                          <a:effectLst/>
                          <a:latin typeface="Times New Roman"/>
                        </a:rPr>
                        <a:t>gayrimüslim</a:t>
                      </a:r>
                      <a:r>
                        <a:rPr lang="en-US" sz="900" dirty="0">
                          <a:effectLst/>
                          <a:latin typeface="Times New Roman"/>
                        </a:rPr>
                        <a:t> </a:t>
                      </a:r>
                      <a:r>
                        <a:rPr lang="en-US" sz="900" dirty="0" err="1">
                          <a:effectLst/>
                          <a:latin typeface="Times New Roman"/>
                        </a:rPr>
                        <a:t>cemaatler</a:t>
                      </a:r>
                      <a:r>
                        <a:rPr lang="en-US" sz="900" dirty="0">
                          <a:effectLst/>
                          <a:latin typeface="Times New Roman"/>
                        </a:rPr>
                        <a:t> </a:t>
                      </a:r>
                      <a:r>
                        <a:rPr lang="en-US" sz="900" dirty="0" err="1">
                          <a:effectLst/>
                          <a:latin typeface="Times New Roman"/>
                        </a:rPr>
                        <a:t>aleyhine</a:t>
                      </a:r>
                      <a:r>
                        <a:rPr lang="en-US" sz="900" dirty="0">
                          <a:effectLst/>
                          <a:latin typeface="Times New Roman"/>
                        </a:rPr>
                        <a:t> </a:t>
                      </a:r>
                      <a:r>
                        <a:rPr lang="en-US" sz="900" dirty="0" err="1">
                          <a:effectLst/>
                          <a:latin typeface="Times New Roman"/>
                        </a:rPr>
                        <a:t>yapılan</a:t>
                      </a:r>
                      <a:r>
                        <a:rPr lang="en-US" sz="900" dirty="0">
                          <a:effectLst/>
                          <a:latin typeface="Times New Roman"/>
                        </a:rPr>
                        <a:t> kin </a:t>
                      </a:r>
                      <a:r>
                        <a:rPr lang="en-US" sz="900" dirty="0" err="1">
                          <a:effectLst/>
                          <a:latin typeface="Times New Roman"/>
                        </a:rPr>
                        <a:t>ve</a:t>
                      </a:r>
                      <a:r>
                        <a:rPr lang="en-US" sz="900" dirty="0">
                          <a:effectLst/>
                          <a:latin typeface="Times New Roman"/>
                        </a:rPr>
                        <a:t> </a:t>
                      </a:r>
                      <a:r>
                        <a:rPr lang="en-US" sz="900" dirty="0" err="1">
                          <a:effectLst/>
                          <a:latin typeface="Times New Roman"/>
                        </a:rPr>
                        <a:t>düşmanlığı</a:t>
                      </a:r>
                      <a:r>
                        <a:rPr lang="en-US" sz="900" dirty="0">
                          <a:effectLst/>
                          <a:latin typeface="Times New Roman"/>
                        </a:rPr>
                        <a:t> </a:t>
                      </a:r>
                      <a:r>
                        <a:rPr lang="en-US" sz="900" dirty="0" err="1">
                          <a:effectLst/>
                          <a:latin typeface="Times New Roman"/>
                        </a:rPr>
                        <a:t>teşvik</a:t>
                      </a:r>
                      <a:r>
                        <a:rPr lang="en-US" sz="900" dirty="0">
                          <a:effectLst/>
                          <a:latin typeface="Times New Roman"/>
                        </a:rPr>
                        <a:t> </a:t>
                      </a:r>
                      <a:r>
                        <a:rPr lang="en-US" sz="900" dirty="0" err="1">
                          <a:effectLst/>
                          <a:latin typeface="Times New Roman"/>
                        </a:rPr>
                        <a:t>edici</a:t>
                      </a:r>
                      <a:r>
                        <a:rPr lang="en-US" sz="900" dirty="0">
                          <a:effectLst/>
                          <a:latin typeface="Times New Roman"/>
                        </a:rPr>
                        <a:t> </a:t>
                      </a:r>
                      <a:r>
                        <a:rPr lang="en-US" sz="900" dirty="0" err="1">
                          <a:effectLst/>
                          <a:latin typeface="Times New Roman"/>
                        </a:rPr>
                        <a:t>yayınlara</a:t>
                      </a:r>
                      <a:r>
                        <a:rPr lang="en-US" sz="900" dirty="0">
                          <a:effectLst/>
                          <a:latin typeface="Times New Roman"/>
                        </a:rPr>
                        <a:t> </a:t>
                      </a:r>
                      <a:r>
                        <a:rPr lang="en-US" sz="900" dirty="0" err="1">
                          <a:effectLst/>
                          <a:latin typeface="Times New Roman"/>
                        </a:rPr>
                        <a:t>karşı</a:t>
                      </a:r>
                      <a:r>
                        <a:rPr lang="en-US" sz="900" dirty="0">
                          <a:effectLst/>
                          <a:latin typeface="Times New Roman"/>
                        </a:rPr>
                        <a:t> </a:t>
                      </a:r>
                      <a:r>
                        <a:rPr lang="en-US" sz="900" dirty="0" err="1">
                          <a:effectLst/>
                          <a:latin typeface="Times New Roman"/>
                        </a:rPr>
                        <a:t>gerekli</a:t>
                      </a:r>
                      <a:r>
                        <a:rPr lang="en-US" sz="900" dirty="0">
                          <a:effectLst/>
                          <a:latin typeface="Times New Roman"/>
                        </a:rPr>
                        <a:t> </a:t>
                      </a:r>
                      <a:r>
                        <a:rPr lang="en-US" sz="900" dirty="0" err="1">
                          <a:effectLst/>
                          <a:latin typeface="Times New Roman"/>
                        </a:rPr>
                        <a:t>yasal</a:t>
                      </a:r>
                      <a:r>
                        <a:rPr lang="en-US" sz="900" dirty="0">
                          <a:effectLst/>
                          <a:latin typeface="Times New Roman"/>
                        </a:rPr>
                        <a:t> </a:t>
                      </a:r>
                      <a:r>
                        <a:rPr lang="en-US" sz="900" dirty="0" err="1">
                          <a:effectLst/>
                          <a:latin typeface="Times New Roman"/>
                        </a:rPr>
                        <a:t>işlemlerin</a:t>
                      </a:r>
                      <a:r>
                        <a:rPr lang="en-US" sz="900" dirty="0">
                          <a:effectLst/>
                          <a:latin typeface="Times New Roman"/>
                        </a:rPr>
                        <a:t> </a:t>
                      </a:r>
                      <a:r>
                        <a:rPr lang="en-US" sz="900" dirty="0" err="1">
                          <a:effectLst/>
                          <a:latin typeface="Times New Roman"/>
                        </a:rPr>
                        <a:t>derhal</a:t>
                      </a:r>
                      <a:r>
                        <a:rPr lang="en-US" sz="900" dirty="0">
                          <a:effectLst/>
                          <a:latin typeface="Times New Roman"/>
                        </a:rPr>
                        <a:t> </a:t>
                      </a:r>
                      <a:r>
                        <a:rPr lang="en-US" sz="900" dirty="0" err="1">
                          <a:effectLst/>
                          <a:latin typeface="Times New Roman"/>
                        </a:rPr>
                        <a:t>başlatılması</a:t>
                      </a:r>
                      <a:r>
                        <a:rPr lang="en-US" sz="900" dirty="0">
                          <a:effectLst/>
                          <a:latin typeface="Times New Roman"/>
                        </a:rPr>
                        <a:t> </a:t>
                      </a:r>
                      <a:r>
                        <a:rPr lang="en-US" sz="900" dirty="0" err="1">
                          <a:effectLst/>
                          <a:latin typeface="Times New Roman"/>
                        </a:rPr>
                        <a:t>gibi</a:t>
                      </a:r>
                      <a:r>
                        <a:rPr lang="en-US" sz="900" dirty="0">
                          <a:effectLst/>
                          <a:latin typeface="Times New Roman"/>
                        </a:rPr>
                        <a:t> </a:t>
                      </a:r>
                      <a:r>
                        <a:rPr lang="en-US" sz="900" dirty="0" err="1">
                          <a:effectLst/>
                          <a:latin typeface="Times New Roman"/>
                        </a:rPr>
                        <a:t>uygulamalar</a:t>
                      </a:r>
                      <a:r>
                        <a:rPr lang="en-US" sz="900" dirty="0">
                          <a:effectLst/>
                          <a:latin typeface="Times New Roman"/>
                        </a:rPr>
                        <a:t> </a:t>
                      </a:r>
                      <a:r>
                        <a:rPr lang="en-US" sz="900" dirty="0" err="1">
                          <a:effectLst/>
                          <a:latin typeface="Times New Roman"/>
                        </a:rPr>
                        <a:t>örnek</a:t>
                      </a:r>
                      <a:r>
                        <a:rPr lang="en-US" sz="900" dirty="0">
                          <a:effectLst/>
                          <a:latin typeface="Times New Roman"/>
                        </a:rPr>
                        <a:t> </a:t>
                      </a:r>
                      <a:r>
                        <a:rPr lang="en-US" sz="900" dirty="0" err="1">
                          <a:effectLst/>
                          <a:latin typeface="Times New Roman"/>
                        </a:rPr>
                        <a:t>olmak</a:t>
                      </a:r>
                      <a:r>
                        <a:rPr lang="en-US" sz="900" dirty="0">
                          <a:effectLst/>
                          <a:latin typeface="Times New Roman"/>
                        </a:rPr>
                        <a:t> </a:t>
                      </a:r>
                      <a:r>
                        <a:rPr lang="en-US" sz="900" dirty="0" err="1">
                          <a:effectLst/>
                          <a:latin typeface="Times New Roman"/>
                        </a:rPr>
                        <a:t>üzere</a:t>
                      </a:r>
                      <a:r>
                        <a:rPr lang="en-US" sz="900" dirty="0">
                          <a:effectLst/>
                          <a:latin typeface="Times New Roman"/>
                        </a:rPr>
                        <a:t>, </a:t>
                      </a:r>
                      <a:r>
                        <a:rPr lang="en-US" sz="900" dirty="0" err="1">
                          <a:effectLst/>
                          <a:latin typeface="Times New Roman"/>
                        </a:rPr>
                        <a:t>gayrimüslim</a:t>
                      </a:r>
                      <a:r>
                        <a:rPr lang="en-US" sz="900" dirty="0">
                          <a:effectLst/>
                          <a:latin typeface="Times New Roman"/>
                        </a:rPr>
                        <a:t> </a:t>
                      </a:r>
                      <a:r>
                        <a:rPr lang="en-US" sz="900" dirty="0" err="1">
                          <a:effectLst/>
                          <a:latin typeface="Times New Roman"/>
                        </a:rPr>
                        <a:t>azınlıklarla</a:t>
                      </a:r>
                      <a:r>
                        <a:rPr lang="en-US" sz="900" dirty="0">
                          <a:effectLst/>
                          <a:latin typeface="Times New Roman"/>
                        </a:rPr>
                        <a:t> </a:t>
                      </a:r>
                      <a:r>
                        <a:rPr lang="en-US" sz="900" dirty="0" err="1">
                          <a:effectLst/>
                          <a:latin typeface="Times New Roman"/>
                        </a:rPr>
                        <a:t>ilgili</a:t>
                      </a:r>
                      <a:r>
                        <a:rPr lang="en-US" sz="900" dirty="0">
                          <a:effectLst/>
                          <a:latin typeface="Times New Roman"/>
                        </a:rPr>
                        <a:t> </a:t>
                      </a:r>
                      <a:r>
                        <a:rPr lang="en-US" sz="900" dirty="0" err="1">
                          <a:effectLst/>
                          <a:latin typeface="Times New Roman"/>
                        </a:rPr>
                        <a:t>tüm</a:t>
                      </a:r>
                      <a:r>
                        <a:rPr lang="en-US" sz="900" dirty="0">
                          <a:effectLst/>
                          <a:latin typeface="Times New Roman"/>
                        </a:rPr>
                        <a:t> </a:t>
                      </a:r>
                      <a:r>
                        <a:rPr lang="en-US" sz="900" dirty="0" err="1">
                          <a:effectLst/>
                          <a:latin typeface="Times New Roman"/>
                        </a:rPr>
                        <a:t>uygulamalarda</a:t>
                      </a:r>
                      <a:r>
                        <a:rPr lang="en-US" sz="900" dirty="0">
                          <a:effectLst/>
                          <a:latin typeface="Times New Roman"/>
                        </a:rPr>
                        <a:t> </a:t>
                      </a:r>
                      <a:r>
                        <a:rPr lang="en-US" sz="900" dirty="0" err="1">
                          <a:effectLst/>
                          <a:latin typeface="Times New Roman"/>
                        </a:rPr>
                        <a:t>yukarıda</a:t>
                      </a:r>
                      <a:r>
                        <a:rPr lang="en-US" sz="900" dirty="0">
                          <a:effectLst/>
                          <a:latin typeface="Times New Roman"/>
                        </a:rPr>
                        <a:t> </a:t>
                      </a:r>
                      <a:r>
                        <a:rPr lang="en-US" sz="900" dirty="0" err="1">
                          <a:effectLst/>
                          <a:latin typeface="Times New Roman"/>
                        </a:rPr>
                        <a:t>bahsedilen</a:t>
                      </a:r>
                      <a:r>
                        <a:rPr lang="en-US" sz="900" dirty="0">
                          <a:effectLst/>
                          <a:latin typeface="Times New Roman"/>
                        </a:rPr>
                        <a:t> </a:t>
                      </a:r>
                      <a:r>
                        <a:rPr lang="en-US" sz="900" dirty="0" err="1">
                          <a:effectLst/>
                          <a:latin typeface="Times New Roman"/>
                        </a:rPr>
                        <a:t>bilinçle</a:t>
                      </a:r>
                      <a:r>
                        <a:rPr lang="en-US" sz="900" dirty="0">
                          <a:effectLst/>
                          <a:latin typeface="Times New Roman"/>
                        </a:rPr>
                        <a:t> </a:t>
                      </a:r>
                      <a:r>
                        <a:rPr lang="en-US" sz="900" dirty="0" err="1">
                          <a:effectLst/>
                          <a:latin typeface="Times New Roman"/>
                        </a:rPr>
                        <a:t>hareket</a:t>
                      </a:r>
                      <a:r>
                        <a:rPr lang="en-US" sz="900" dirty="0">
                          <a:effectLst/>
                          <a:latin typeface="Times New Roman"/>
                        </a:rPr>
                        <a:t> </a:t>
                      </a:r>
                      <a:r>
                        <a:rPr lang="en-US" sz="900" dirty="0" err="1">
                          <a:effectLst/>
                          <a:latin typeface="Times New Roman"/>
                        </a:rPr>
                        <a:t>edilmesi</a:t>
                      </a:r>
                      <a:r>
                        <a:rPr lang="en-US" sz="900" dirty="0">
                          <a:effectLst/>
                          <a:latin typeface="Times New Roman"/>
                        </a:rPr>
                        <a:t> </a:t>
                      </a:r>
                      <a:r>
                        <a:rPr lang="en-US" sz="900" dirty="0" err="1" smtClean="0">
                          <a:effectLst/>
                          <a:latin typeface="Times New Roman"/>
                        </a:rPr>
                        <a:t>gerekmektedir</a:t>
                      </a:r>
                      <a:r>
                        <a:rPr lang="en-US" sz="900" dirty="0" smtClean="0">
                          <a:effectLst/>
                          <a:latin typeface="Times New Roman"/>
                        </a:rPr>
                        <a:t>.</a:t>
                      </a:r>
                      <a:endParaRPr lang="en-US" sz="1200" dirty="0">
                        <a:effectLst/>
                        <a:latin typeface="Times New Roman"/>
                      </a:endParaRPr>
                    </a:p>
                    <a:p>
                      <a:pPr algn="just">
                        <a:lnSpc>
                          <a:spcPts val="1200"/>
                        </a:lnSpc>
                        <a:spcAft>
                          <a:spcPts val="0"/>
                        </a:spcAft>
                      </a:pPr>
                      <a:r>
                        <a:rPr lang="en-US" sz="900" dirty="0">
                          <a:effectLst/>
                          <a:latin typeface="Times New Roman"/>
                        </a:rPr>
                        <a:t>             Bu </a:t>
                      </a:r>
                      <a:r>
                        <a:rPr lang="en-US" sz="900" dirty="0" err="1">
                          <a:effectLst/>
                          <a:latin typeface="Times New Roman"/>
                        </a:rPr>
                        <a:t>çerçevede</a:t>
                      </a:r>
                      <a:r>
                        <a:rPr lang="en-US" sz="900" dirty="0">
                          <a:effectLst/>
                          <a:latin typeface="Times New Roman"/>
                        </a:rPr>
                        <a:t>, </a:t>
                      </a:r>
                      <a:r>
                        <a:rPr lang="en-US" sz="900" dirty="0" err="1">
                          <a:effectLst/>
                          <a:latin typeface="Times New Roman"/>
                        </a:rPr>
                        <a:t>ilgili</a:t>
                      </a:r>
                      <a:r>
                        <a:rPr lang="en-US" sz="900" dirty="0">
                          <a:effectLst/>
                          <a:latin typeface="Times New Roman"/>
                        </a:rPr>
                        <a:t> </a:t>
                      </a:r>
                      <a:r>
                        <a:rPr lang="en-US" sz="900" dirty="0" err="1">
                          <a:effectLst/>
                          <a:latin typeface="Times New Roman"/>
                        </a:rPr>
                        <a:t>kurum</a:t>
                      </a:r>
                      <a:r>
                        <a:rPr lang="en-US" sz="900" dirty="0">
                          <a:effectLst/>
                          <a:latin typeface="Times New Roman"/>
                        </a:rPr>
                        <a:t> </a:t>
                      </a:r>
                      <a:r>
                        <a:rPr lang="en-US" sz="900" dirty="0" err="1">
                          <a:effectLst/>
                          <a:latin typeface="Times New Roman"/>
                        </a:rPr>
                        <a:t>ve</a:t>
                      </a:r>
                      <a:r>
                        <a:rPr lang="en-US" sz="900" dirty="0">
                          <a:effectLst/>
                          <a:latin typeface="Times New Roman"/>
                        </a:rPr>
                        <a:t> </a:t>
                      </a:r>
                      <a:r>
                        <a:rPr lang="en-US" sz="900" dirty="0" err="1">
                          <a:effectLst/>
                          <a:latin typeface="Times New Roman"/>
                        </a:rPr>
                        <a:t>kuruluşların</a:t>
                      </a:r>
                      <a:r>
                        <a:rPr lang="en-US" sz="900" dirty="0">
                          <a:effectLst/>
                          <a:latin typeface="Times New Roman"/>
                        </a:rPr>
                        <a:t> </a:t>
                      </a:r>
                      <a:r>
                        <a:rPr lang="en-US" sz="900" dirty="0" err="1">
                          <a:effectLst/>
                          <a:latin typeface="Times New Roman"/>
                        </a:rPr>
                        <a:t>bu</a:t>
                      </a:r>
                      <a:r>
                        <a:rPr lang="en-US" sz="900" dirty="0">
                          <a:effectLst/>
                          <a:latin typeface="Times New Roman"/>
                        </a:rPr>
                        <a:t> </a:t>
                      </a:r>
                      <a:r>
                        <a:rPr lang="en-US" sz="900" dirty="0" err="1">
                          <a:effectLst/>
                          <a:latin typeface="Times New Roman"/>
                        </a:rPr>
                        <a:t>konuda</a:t>
                      </a:r>
                      <a:r>
                        <a:rPr lang="en-US" sz="900" dirty="0">
                          <a:effectLst/>
                          <a:latin typeface="Times New Roman"/>
                        </a:rPr>
                        <a:t> </a:t>
                      </a:r>
                      <a:r>
                        <a:rPr lang="en-US" sz="900" dirty="0" err="1">
                          <a:effectLst/>
                          <a:latin typeface="Times New Roman"/>
                        </a:rPr>
                        <a:t>uygulamadan</a:t>
                      </a:r>
                      <a:r>
                        <a:rPr lang="en-US" sz="900" dirty="0">
                          <a:effectLst/>
                          <a:latin typeface="Times New Roman"/>
                        </a:rPr>
                        <a:t> </a:t>
                      </a:r>
                      <a:r>
                        <a:rPr lang="en-US" sz="900" dirty="0" err="1">
                          <a:effectLst/>
                          <a:latin typeface="Times New Roman"/>
                        </a:rPr>
                        <a:t>kaynaklanabilecek</a:t>
                      </a:r>
                      <a:r>
                        <a:rPr lang="en-US" sz="900" dirty="0">
                          <a:effectLst/>
                          <a:latin typeface="Times New Roman"/>
                        </a:rPr>
                        <a:t> </a:t>
                      </a:r>
                      <a:r>
                        <a:rPr lang="en-US" sz="900" dirty="0" err="1">
                          <a:effectLst/>
                          <a:latin typeface="Times New Roman"/>
                        </a:rPr>
                        <a:t>sorunların</a:t>
                      </a:r>
                      <a:r>
                        <a:rPr lang="en-US" sz="900" dirty="0">
                          <a:effectLst/>
                          <a:latin typeface="Times New Roman"/>
                        </a:rPr>
                        <a:t> tam </a:t>
                      </a:r>
                      <a:r>
                        <a:rPr lang="en-US" sz="900" dirty="0" err="1">
                          <a:effectLst/>
                          <a:latin typeface="Times New Roman"/>
                        </a:rPr>
                        <a:t>anlamıyla</a:t>
                      </a:r>
                      <a:r>
                        <a:rPr lang="en-US" sz="900" dirty="0">
                          <a:effectLst/>
                          <a:latin typeface="Times New Roman"/>
                        </a:rPr>
                        <a:t> </a:t>
                      </a:r>
                      <a:r>
                        <a:rPr lang="en-US" sz="900" dirty="0" err="1">
                          <a:effectLst/>
                          <a:latin typeface="Times New Roman"/>
                        </a:rPr>
                        <a:t>giderilmesi</a:t>
                      </a:r>
                      <a:r>
                        <a:rPr lang="en-US" sz="900" dirty="0">
                          <a:effectLst/>
                          <a:latin typeface="Times New Roman"/>
                        </a:rPr>
                        <a:t> </a:t>
                      </a:r>
                      <a:r>
                        <a:rPr lang="en-US" sz="900" dirty="0" err="1">
                          <a:effectLst/>
                          <a:latin typeface="Times New Roman"/>
                        </a:rPr>
                        <a:t>için</a:t>
                      </a:r>
                      <a:r>
                        <a:rPr lang="en-US" sz="900" dirty="0">
                          <a:effectLst/>
                          <a:latin typeface="Times New Roman"/>
                        </a:rPr>
                        <a:t> </a:t>
                      </a:r>
                      <a:r>
                        <a:rPr lang="en-US" sz="900" dirty="0" err="1">
                          <a:effectLst/>
                          <a:latin typeface="Times New Roman"/>
                        </a:rPr>
                        <a:t>gereken</a:t>
                      </a:r>
                      <a:r>
                        <a:rPr lang="en-US" sz="900" dirty="0">
                          <a:effectLst/>
                          <a:latin typeface="Times New Roman"/>
                        </a:rPr>
                        <a:t> </a:t>
                      </a:r>
                      <a:r>
                        <a:rPr lang="en-US" sz="900" dirty="0" err="1">
                          <a:effectLst/>
                          <a:latin typeface="Times New Roman"/>
                        </a:rPr>
                        <a:t>hassasiyeti</a:t>
                      </a:r>
                      <a:r>
                        <a:rPr lang="en-US" sz="900" dirty="0">
                          <a:effectLst/>
                          <a:latin typeface="Times New Roman"/>
                        </a:rPr>
                        <a:t> </a:t>
                      </a:r>
                      <a:r>
                        <a:rPr lang="en-US" sz="900" dirty="0" err="1">
                          <a:effectLst/>
                          <a:latin typeface="Times New Roman"/>
                        </a:rPr>
                        <a:t>göstermeleri</a:t>
                      </a:r>
                      <a:r>
                        <a:rPr lang="en-US" sz="900" dirty="0">
                          <a:effectLst/>
                          <a:latin typeface="Times New Roman"/>
                        </a:rPr>
                        <a:t> </a:t>
                      </a:r>
                      <a:r>
                        <a:rPr lang="en-US" sz="900" dirty="0" err="1">
                          <a:effectLst/>
                          <a:latin typeface="Times New Roman"/>
                        </a:rPr>
                        <a:t>hususunda</a:t>
                      </a:r>
                      <a:r>
                        <a:rPr lang="en-US" sz="900" dirty="0">
                          <a:effectLst/>
                          <a:latin typeface="Times New Roman"/>
                        </a:rPr>
                        <a:t> </a:t>
                      </a:r>
                      <a:r>
                        <a:rPr lang="en-US" sz="900" dirty="0" err="1">
                          <a:effectLst/>
                          <a:latin typeface="Times New Roman"/>
                        </a:rPr>
                        <a:t>bilgilerini</a:t>
                      </a:r>
                      <a:r>
                        <a:rPr lang="en-US" sz="900" dirty="0">
                          <a:effectLst/>
                          <a:latin typeface="Times New Roman"/>
                        </a:rPr>
                        <a:t> </a:t>
                      </a:r>
                      <a:r>
                        <a:rPr lang="en-US" sz="900" dirty="0" err="1">
                          <a:effectLst/>
                          <a:latin typeface="Times New Roman"/>
                        </a:rPr>
                        <a:t>ve</a:t>
                      </a:r>
                      <a:r>
                        <a:rPr lang="en-US" sz="900" dirty="0">
                          <a:effectLst/>
                          <a:latin typeface="Times New Roman"/>
                        </a:rPr>
                        <a:t> </a:t>
                      </a:r>
                      <a:r>
                        <a:rPr lang="en-US" sz="900" dirty="0" err="1">
                          <a:effectLst/>
                          <a:latin typeface="Times New Roman"/>
                        </a:rPr>
                        <a:t>gereğini</a:t>
                      </a:r>
                      <a:r>
                        <a:rPr lang="en-US" sz="900" dirty="0">
                          <a:effectLst/>
                          <a:latin typeface="Times New Roman"/>
                        </a:rPr>
                        <a:t> </a:t>
                      </a:r>
                      <a:r>
                        <a:rPr lang="en-US" sz="900" dirty="0" err="1">
                          <a:effectLst/>
                          <a:latin typeface="Times New Roman"/>
                        </a:rPr>
                        <a:t>önemle</a:t>
                      </a:r>
                      <a:r>
                        <a:rPr lang="en-US" sz="900" dirty="0">
                          <a:effectLst/>
                          <a:latin typeface="Times New Roman"/>
                        </a:rPr>
                        <a:t> </a:t>
                      </a:r>
                      <a:r>
                        <a:rPr lang="en-US" sz="900" dirty="0" err="1">
                          <a:effectLst/>
                          <a:latin typeface="Times New Roman"/>
                        </a:rPr>
                        <a:t>rica</a:t>
                      </a:r>
                      <a:r>
                        <a:rPr lang="en-US" sz="900" dirty="0">
                          <a:effectLst/>
                          <a:latin typeface="Times New Roman"/>
                        </a:rPr>
                        <a:t> </a:t>
                      </a:r>
                      <a:r>
                        <a:rPr lang="en-US" sz="900" dirty="0" err="1">
                          <a:effectLst/>
                          <a:latin typeface="Times New Roman"/>
                        </a:rPr>
                        <a:t>ederim</a:t>
                      </a:r>
                      <a:r>
                        <a:rPr lang="en-US" sz="900" dirty="0">
                          <a:effectLst/>
                          <a:latin typeface="Times New Roman"/>
                        </a:rPr>
                        <a:t>.</a:t>
                      </a:r>
                      <a:endParaRPr lang="en-US" sz="1200" dirty="0">
                        <a:effectLst/>
                        <a:latin typeface="Times New Roman"/>
                      </a:endParaRPr>
                    </a:p>
                    <a:p>
                      <a:pPr algn="just">
                        <a:lnSpc>
                          <a:spcPts val="1200"/>
                        </a:lnSpc>
                        <a:spcAft>
                          <a:spcPts val="0"/>
                        </a:spcAft>
                      </a:pPr>
                      <a:r>
                        <a:rPr lang="en-US" sz="900" dirty="0">
                          <a:effectLst/>
                          <a:latin typeface="Times New Roman"/>
                        </a:rPr>
                        <a:t> </a:t>
                      </a:r>
                      <a:endParaRPr lang="en-US" sz="1200" dirty="0">
                        <a:effectLst/>
                        <a:latin typeface="Times New Roman"/>
                      </a:endParaRPr>
                    </a:p>
                    <a:p>
                      <a:pPr algn="just">
                        <a:lnSpc>
                          <a:spcPts val="1200"/>
                        </a:lnSpc>
                        <a:spcAft>
                          <a:spcPts val="0"/>
                        </a:spcAft>
                      </a:pPr>
                      <a:r>
                        <a:rPr lang="en-US" sz="900" dirty="0">
                          <a:effectLst/>
                          <a:latin typeface="Times New Roman"/>
                        </a:rPr>
                        <a:t>                                                                                                                                                </a:t>
                      </a:r>
                      <a:r>
                        <a:rPr lang="en-US" sz="900" dirty="0" err="1">
                          <a:effectLst/>
                          <a:latin typeface="Times New Roman"/>
                        </a:rPr>
                        <a:t>Recep</a:t>
                      </a:r>
                      <a:r>
                        <a:rPr lang="en-US" sz="900" dirty="0">
                          <a:effectLst/>
                          <a:latin typeface="Times New Roman"/>
                        </a:rPr>
                        <a:t> </a:t>
                      </a:r>
                      <a:r>
                        <a:rPr lang="en-US" sz="900" dirty="0" err="1">
                          <a:effectLst/>
                          <a:latin typeface="Times New Roman"/>
                        </a:rPr>
                        <a:t>Tayyip</a:t>
                      </a:r>
                      <a:r>
                        <a:rPr lang="en-US" sz="900" dirty="0">
                          <a:effectLst/>
                          <a:latin typeface="Times New Roman"/>
                        </a:rPr>
                        <a:t> ERDOĞAN</a:t>
                      </a:r>
                      <a:endParaRPr lang="en-US" sz="1200" dirty="0">
                        <a:effectLst/>
                        <a:latin typeface="Times New Roman"/>
                      </a:endParaRPr>
                    </a:p>
                    <a:p>
                      <a:pPr algn="just">
                        <a:lnSpc>
                          <a:spcPts val="1200"/>
                        </a:lnSpc>
                        <a:spcAft>
                          <a:spcPts val="0"/>
                        </a:spcAft>
                      </a:pPr>
                      <a:r>
                        <a:rPr lang="en-US" sz="900" dirty="0">
                          <a:effectLst/>
                          <a:latin typeface="Times New Roman"/>
                        </a:rPr>
                        <a:t>                                                                                                                                                               </a:t>
                      </a:r>
                      <a:r>
                        <a:rPr lang="en-US" sz="900" dirty="0" err="1">
                          <a:effectLst/>
                          <a:latin typeface="Times New Roman"/>
                        </a:rPr>
                        <a:t>Başbakan</a:t>
                      </a:r>
                      <a:endParaRPr lang="en-US" sz="1200" dirty="0">
                        <a:effectLst/>
                        <a:latin typeface="Times New Roman"/>
                      </a:endParaRPr>
                    </a:p>
                    <a:p>
                      <a:r>
                        <a:rPr lang="en-US" sz="900" b="1" dirty="0">
                          <a:solidFill>
                            <a:srgbClr val="000080"/>
                          </a:solidFill>
                          <a:effectLst/>
                          <a:latin typeface="Arial"/>
                        </a:rPr>
                        <a:t> </a:t>
                      </a:r>
                      <a:endParaRPr lang="en-US" sz="1200" dirty="0">
                        <a:effectLst/>
                        <a:latin typeface="Times New Roman"/>
                      </a:endParaRPr>
                    </a:p>
                  </a:txBody>
                  <a:tcPr marL="68580" marR="68580" anchor="ctr">
                    <a:lnL>
                      <a:noFill/>
                    </a:lnL>
                    <a:lnR>
                      <a:noFill/>
                    </a:lnR>
                    <a:lnT>
                      <a:noFill/>
                    </a:lnT>
                    <a:lnB>
                      <a:noFill/>
                    </a:lnB>
                  </a:tcPr>
                </a:tc>
                <a:tc hMerge="1">
                  <a:txBody>
                    <a:bodyPr/>
                    <a:lstStyle/>
                    <a:p>
                      <a:endParaRPr lang="el-GR"/>
                    </a:p>
                  </a:txBody>
                  <a:tcPr/>
                </a:tc>
                <a:tc hMerge="1">
                  <a:txBody>
                    <a:bodyPr/>
                    <a:lstStyle/>
                    <a:p>
                      <a:endParaRPr lang="el-GR"/>
                    </a:p>
                  </a:txBody>
                  <a:tcPr/>
                </a:tc>
              </a:tr>
            </a:tbl>
          </a:graphicData>
        </a:graphic>
      </p:graphicFrame>
    </p:spTree>
    <p:extLst>
      <p:ext uri="{BB962C8B-B14F-4D97-AF65-F5344CB8AC3E}">
        <p14:creationId xmlns:p14="http://schemas.microsoft.com/office/powerpoint/2010/main" val="35578737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p14="http://schemas.microsoft.com/office/powerpoint/2010/main" val="1821379237"/>
              </p:ext>
            </p:extLst>
          </p:nvPr>
        </p:nvGraphicFramePr>
        <p:xfrm>
          <a:off x="836613" y="260648"/>
          <a:ext cx="7695828" cy="4320480"/>
        </p:xfrm>
        <a:graphic>
          <a:graphicData uri="http://schemas.openxmlformats.org/presentationml/2006/ole">
            <mc:AlternateContent xmlns:mc="http://schemas.openxmlformats.org/markup-compatibility/2006">
              <mc:Choice xmlns:v="urn:schemas-microsoft-com:vml" Requires="v">
                <p:oleObj spid="_x0000_s1043" name="Διαφάνεια" r:id="rId4" imgW="4570465" imgH="3427468" progId="PowerPoint.Slide.12">
                  <p:embed/>
                </p:oleObj>
              </mc:Choice>
              <mc:Fallback>
                <p:oleObj name="Διαφάνεια" r:id="rId4" imgW="4570465" imgH="3427468" progId="PowerPoint.Slide.12">
                  <p:embed/>
                  <p:pic>
                    <p:nvPicPr>
                      <p:cNvPr id="0"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6613" y="260648"/>
                        <a:ext cx="7695828" cy="43204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AutoShape 5"/>
          <p:cNvSpPr>
            <a:spLocks noChangeArrowheads="1"/>
          </p:cNvSpPr>
          <p:nvPr/>
        </p:nvSpPr>
        <p:spPr bwMode="auto">
          <a:xfrm>
            <a:off x="2411760" y="4419738"/>
            <a:ext cx="155575" cy="887413"/>
          </a:xfrm>
          <a:prstGeom prst="upArrow">
            <a:avLst>
              <a:gd name="adj1" fmla="val 50000"/>
              <a:gd name="adj2" fmla="val 142602"/>
            </a:avLst>
          </a:prstGeom>
          <a:gradFill rotWithShape="1">
            <a:gsLst>
              <a:gs pos="0">
                <a:srgbClr val="FFFFFF">
                  <a:gamma/>
                  <a:shade val="46275"/>
                  <a:invGamma/>
                </a:srgbClr>
              </a:gs>
              <a:gs pos="100000">
                <a:srgbClr val="FFFFFF"/>
              </a:gs>
            </a:gsLst>
            <a:lin ang="5400000" scaled="1"/>
          </a:gradFill>
          <a:ln w="9525">
            <a:solidFill>
              <a:srgbClr val="000000"/>
            </a:solidFill>
            <a:miter lim="800000"/>
            <a:headEnd/>
            <a:tailEnd/>
          </a:ln>
        </p:spPr>
        <p:txBody>
          <a:bodyPr vert="eaVert" wrap="square" lIns="91440" tIns="45720" rIns="91440" bIns="45720" numCol="1" anchor="t" anchorCtr="0" compatLnSpc="1">
            <a:prstTxWarp prst="textNoShape">
              <a:avLst/>
            </a:prstTxWarp>
          </a:bodyPr>
          <a:lstStyle/>
          <a:p>
            <a:endParaRPr lang="el-GR"/>
          </a:p>
        </p:txBody>
      </p:sp>
      <p:sp>
        <p:nvSpPr>
          <p:cNvPr id="6" name="AutoShape 1"/>
          <p:cNvSpPr>
            <a:spLocks noChangeArrowheads="1"/>
          </p:cNvSpPr>
          <p:nvPr/>
        </p:nvSpPr>
        <p:spPr bwMode="auto">
          <a:xfrm>
            <a:off x="2985790" y="4484687"/>
            <a:ext cx="146050" cy="1376363"/>
          </a:xfrm>
          <a:prstGeom prst="upArrow">
            <a:avLst>
              <a:gd name="adj1" fmla="val 50000"/>
              <a:gd name="adj2" fmla="val 235598"/>
            </a:avLst>
          </a:prstGeom>
          <a:gradFill rotWithShape="1">
            <a:gsLst>
              <a:gs pos="0">
                <a:srgbClr val="FFFFFF">
                  <a:gamma/>
                  <a:shade val="46275"/>
                  <a:invGamma/>
                </a:srgbClr>
              </a:gs>
              <a:gs pos="100000">
                <a:srgbClr val="FFFFFF">
                  <a:alpha val="28000"/>
                </a:srgbClr>
              </a:gs>
            </a:gsLst>
            <a:lin ang="5400000" scaled="1"/>
          </a:gradFill>
          <a:ln w="9525">
            <a:solidFill>
              <a:srgbClr val="000000"/>
            </a:solidFill>
            <a:miter lim="800000"/>
            <a:headEnd/>
            <a:tailEnd/>
          </a:ln>
        </p:spPr>
        <p:txBody>
          <a:bodyPr vert="eaVert" wrap="square" lIns="91440" tIns="45720" rIns="91440" bIns="45720" numCol="1" anchor="t" anchorCtr="0" compatLnSpc="1">
            <a:prstTxWarp prst="textNoShape">
              <a:avLst/>
            </a:prstTxWarp>
          </a:bodyPr>
          <a:lstStyle/>
          <a:p>
            <a:endParaRPr lang="el-GR"/>
          </a:p>
        </p:txBody>
      </p:sp>
      <p:sp>
        <p:nvSpPr>
          <p:cNvPr id="7" name="AutoShape 2"/>
          <p:cNvSpPr>
            <a:spLocks noChangeArrowheads="1"/>
          </p:cNvSpPr>
          <p:nvPr/>
        </p:nvSpPr>
        <p:spPr bwMode="auto">
          <a:xfrm>
            <a:off x="3204865" y="4477544"/>
            <a:ext cx="146050" cy="1481138"/>
          </a:xfrm>
          <a:prstGeom prst="upArrow">
            <a:avLst>
              <a:gd name="adj1" fmla="val 50000"/>
              <a:gd name="adj2" fmla="val 253533"/>
            </a:avLst>
          </a:prstGeom>
          <a:gradFill rotWithShape="1">
            <a:gsLst>
              <a:gs pos="0">
                <a:srgbClr val="FFFFFF">
                  <a:gamma/>
                  <a:shade val="46275"/>
                  <a:invGamma/>
                </a:srgbClr>
              </a:gs>
              <a:gs pos="100000">
                <a:srgbClr val="FFFFFF"/>
              </a:gs>
            </a:gsLst>
            <a:lin ang="5400000" scaled="1"/>
          </a:gradFill>
          <a:ln w="9525">
            <a:solidFill>
              <a:srgbClr val="000000"/>
            </a:solidFill>
            <a:miter lim="800000"/>
            <a:headEnd/>
            <a:tailEnd/>
          </a:ln>
        </p:spPr>
        <p:txBody>
          <a:bodyPr vert="eaVert" wrap="square" lIns="91440" tIns="45720" rIns="91440" bIns="45720" numCol="1" anchor="t" anchorCtr="0" compatLnSpc="1">
            <a:prstTxWarp prst="textNoShape">
              <a:avLst/>
            </a:prstTxWarp>
          </a:bodyPr>
          <a:lstStyle/>
          <a:p>
            <a:endParaRPr lang="el-GR"/>
          </a:p>
        </p:txBody>
      </p:sp>
      <p:sp>
        <p:nvSpPr>
          <p:cNvPr id="8" name="AutoShape 3"/>
          <p:cNvSpPr>
            <a:spLocks noChangeArrowheads="1"/>
          </p:cNvSpPr>
          <p:nvPr/>
        </p:nvSpPr>
        <p:spPr bwMode="auto">
          <a:xfrm>
            <a:off x="4067944" y="4370388"/>
            <a:ext cx="146050" cy="1588294"/>
          </a:xfrm>
          <a:prstGeom prst="upArrow">
            <a:avLst>
              <a:gd name="adj1" fmla="val 50000"/>
              <a:gd name="adj2" fmla="val 290217"/>
            </a:avLst>
          </a:prstGeom>
          <a:gradFill rotWithShape="1">
            <a:gsLst>
              <a:gs pos="0">
                <a:srgbClr val="FFFFFF">
                  <a:gamma/>
                  <a:shade val="46275"/>
                  <a:invGamma/>
                </a:srgbClr>
              </a:gs>
              <a:gs pos="100000">
                <a:srgbClr val="FFFFFF">
                  <a:alpha val="73000"/>
                </a:srgbClr>
              </a:gs>
            </a:gsLst>
            <a:lin ang="5400000" scaled="1"/>
          </a:gradFill>
          <a:ln w="9525">
            <a:solidFill>
              <a:srgbClr val="000000"/>
            </a:solidFill>
            <a:miter lim="800000"/>
            <a:headEnd/>
            <a:tailEnd/>
          </a:ln>
        </p:spPr>
        <p:txBody>
          <a:bodyPr vert="eaVert" wrap="square" lIns="91440" tIns="45720" rIns="91440" bIns="45720" numCol="1" anchor="t" anchorCtr="0" compatLnSpc="1">
            <a:prstTxWarp prst="textNoShape">
              <a:avLst/>
            </a:prstTxWarp>
          </a:bodyPr>
          <a:lstStyle/>
          <a:p>
            <a:endParaRPr lang="el-GR"/>
          </a:p>
        </p:txBody>
      </p:sp>
      <p:sp>
        <p:nvSpPr>
          <p:cNvPr id="9" name="AutoShape 4"/>
          <p:cNvSpPr>
            <a:spLocks noChangeArrowheads="1"/>
          </p:cNvSpPr>
          <p:nvPr/>
        </p:nvSpPr>
        <p:spPr bwMode="auto">
          <a:xfrm>
            <a:off x="4716016" y="4363244"/>
            <a:ext cx="152400" cy="1608098"/>
          </a:xfrm>
          <a:prstGeom prst="upArrow">
            <a:avLst>
              <a:gd name="adj1" fmla="val 50000"/>
              <a:gd name="adj2" fmla="val 345833"/>
            </a:avLst>
          </a:prstGeom>
          <a:gradFill rotWithShape="1">
            <a:gsLst>
              <a:gs pos="0">
                <a:srgbClr val="FFFFFF">
                  <a:gamma/>
                  <a:shade val="46275"/>
                  <a:invGamma/>
                </a:srgbClr>
              </a:gs>
              <a:gs pos="100000">
                <a:srgbClr val="FFFFFF"/>
              </a:gs>
            </a:gsLst>
            <a:lin ang="5400000" scaled="1"/>
          </a:gradFill>
          <a:ln w="9525">
            <a:solidFill>
              <a:srgbClr val="000000"/>
            </a:solidFill>
            <a:miter lim="800000"/>
            <a:headEnd/>
            <a:tailEnd/>
          </a:ln>
        </p:spPr>
        <p:txBody>
          <a:bodyPr vert="eaVert" wrap="square" lIns="91440" tIns="45720" rIns="91440" bIns="45720" numCol="1" anchor="t" anchorCtr="0" compatLnSpc="1">
            <a:prstTxWarp prst="textNoShape">
              <a:avLst/>
            </a:prstTxWarp>
          </a:bodyPr>
          <a:lstStyle/>
          <a:p>
            <a:endParaRPr lang="el-GR"/>
          </a:p>
        </p:txBody>
      </p:sp>
      <p:sp>
        <p:nvSpPr>
          <p:cNvPr id="13" name="Rectangle 12"/>
          <p:cNvSpPr/>
          <p:nvPr/>
        </p:nvSpPr>
        <p:spPr>
          <a:xfrm>
            <a:off x="323528" y="4581128"/>
            <a:ext cx="1944216" cy="523220"/>
          </a:xfrm>
          <a:prstGeom prst="rect">
            <a:avLst/>
          </a:prstGeom>
        </p:spPr>
        <p:txBody>
          <a:bodyPr wrap="square">
            <a:spAutoFit/>
          </a:bodyPr>
          <a:lstStyle/>
          <a:p>
            <a:r>
              <a:rPr lang="en-US" sz="1400" dirty="0" smtClean="0"/>
              <a:t>Prohibition of 20 </a:t>
            </a:r>
          </a:p>
          <a:p>
            <a:r>
              <a:rPr lang="en-US" sz="1400" dirty="0" smtClean="0"/>
              <a:t> Professions to Greeks </a:t>
            </a:r>
            <a:endParaRPr lang="el-GR" sz="1400" dirty="0"/>
          </a:p>
        </p:txBody>
      </p:sp>
      <p:sp>
        <p:nvSpPr>
          <p:cNvPr id="14" name="Rectangle 13"/>
          <p:cNvSpPr/>
          <p:nvPr/>
        </p:nvSpPr>
        <p:spPr>
          <a:xfrm>
            <a:off x="107504" y="5307151"/>
            <a:ext cx="2459831" cy="523220"/>
          </a:xfrm>
          <a:prstGeom prst="rect">
            <a:avLst/>
          </a:prstGeom>
        </p:spPr>
        <p:txBody>
          <a:bodyPr wrap="square">
            <a:spAutoFit/>
          </a:bodyPr>
          <a:lstStyle/>
          <a:p>
            <a:r>
              <a:rPr lang="en-US" sz="1400" dirty="0" smtClean="0"/>
              <a:t>Recruitment of 18-45 </a:t>
            </a:r>
            <a:r>
              <a:rPr lang="en-US" sz="1400" dirty="0" err="1" smtClean="0"/>
              <a:t>yr</a:t>
            </a:r>
            <a:r>
              <a:rPr lang="el-GR" sz="1400" dirty="0" smtClean="0"/>
              <a:t> </a:t>
            </a:r>
            <a:r>
              <a:rPr lang="en-US" sz="1400" dirty="0" smtClean="0"/>
              <a:t> Minority man to work camps </a:t>
            </a:r>
            <a:endParaRPr lang="el-GR" sz="1400" dirty="0"/>
          </a:p>
        </p:txBody>
      </p:sp>
      <p:sp>
        <p:nvSpPr>
          <p:cNvPr id="15" name="Rectangle 14"/>
          <p:cNvSpPr/>
          <p:nvPr/>
        </p:nvSpPr>
        <p:spPr>
          <a:xfrm>
            <a:off x="4868416" y="5013176"/>
            <a:ext cx="3592015" cy="307777"/>
          </a:xfrm>
          <a:prstGeom prst="rect">
            <a:avLst/>
          </a:prstGeom>
        </p:spPr>
        <p:txBody>
          <a:bodyPr wrap="square">
            <a:spAutoFit/>
          </a:bodyPr>
          <a:lstStyle/>
          <a:p>
            <a:r>
              <a:rPr lang="en-US" sz="1400" dirty="0" smtClean="0"/>
              <a:t>Deportation of minority members (3-9/1964)</a:t>
            </a:r>
            <a:endParaRPr lang="en-US" sz="1400" dirty="0"/>
          </a:p>
        </p:txBody>
      </p:sp>
      <p:sp>
        <p:nvSpPr>
          <p:cNvPr id="16" name="Rectangle 15"/>
          <p:cNvSpPr/>
          <p:nvPr/>
        </p:nvSpPr>
        <p:spPr>
          <a:xfrm>
            <a:off x="1763688" y="5678955"/>
            <a:ext cx="1222102" cy="584775"/>
          </a:xfrm>
          <a:prstGeom prst="rect">
            <a:avLst/>
          </a:prstGeom>
        </p:spPr>
        <p:txBody>
          <a:bodyPr wrap="square">
            <a:spAutoFit/>
          </a:bodyPr>
          <a:lstStyle/>
          <a:p>
            <a:r>
              <a:rPr lang="en-US" dirty="0" smtClean="0"/>
              <a:t> </a:t>
            </a:r>
            <a:r>
              <a:rPr lang="en-US" sz="1400" dirty="0" smtClean="0"/>
              <a:t>Capital Tax to minorities </a:t>
            </a:r>
            <a:endParaRPr lang="el-GR" sz="1400" dirty="0"/>
          </a:p>
        </p:txBody>
      </p:sp>
      <p:sp>
        <p:nvSpPr>
          <p:cNvPr id="17" name="Rectangle 16"/>
          <p:cNvSpPr/>
          <p:nvPr/>
        </p:nvSpPr>
        <p:spPr>
          <a:xfrm>
            <a:off x="3350915" y="5971342"/>
            <a:ext cx="2013172" cy="307777"/>
          </a:xfrm>
          <a:prstGeom prst="rect">
            <a:avLst/>
          </a:prstGeom>
        </p:spPr>
        <p:txBody>
          <a:bodyPr wrap="square">
            <a:spAutoFit/>
          </a:bodyPr>
          <a:lstStyle/>
          <a:p>
            <a:r>
              <a:rPr lang="en-US" sz="1400" dirty="0" smtClean="0"/>
              <a:t>Pogrom 6-7/9/1955 </a:t>
            </a:r>
            <a:endParaRPr lang="el-GR" sz="1400" dirty="0"/>
          </a:p>
        </p:txBody>
      </p:sp>
    </p:spTree>
    <p:extLst>
      <p:ext uri="{BB962C8B-B14F-4D97-AF65-F5344CB8AC3E}">
        <p14:creationId xmlns:p14="http://schemas.microsoft.com/office/powerpoint/2010/main" val="27293158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Important Observations on the reasons of anti-Minority policies in the Republic of Turkey</a:t>
            </a:r>
            <a:endParaRPr lang="el-GR" sz="2800" dirty="0"/>
          </a:p>
        </p:txBody>
      </p:sp>
      <p:sp>
        <p:nvSpPr>
          <p:cNvPr id="3" name="Content Placeholder 2"/>
          <p:cNvSpPr>
            <a:spLocks noGrp="1"/>
          </p:cNvSpPr>
          <p:nvPr>
            <p:ph idx="1"/>
          </p:nvPr>
        </p:nvSpPr>
        <p:spPr>
          <a:xfrm>
            <a:off x="539552" y="1484784"/>
            <a:ext cx="8280920" cy="5040560"/>
          </a:xfrm>
        </p:spPr>
        <p:txBody>
          <a:bodyPr>
            <a:normAutofit fontScale="85000" lnSpcReduction="10000"/>
          </a:bodyPr>
          <a:lstStyle/>
          <a:p>
            <a:pPr marL="0" indent="0" algn="just">
              <a:buNone/>
            </a:pPr>
            <a:r>
              <a:rPr lang="en-US" dirty="0" smtClean="0"/>
              <a:t>- The </a:t>
            </a:r>
            <a:r>
              <a:rPr lang="en-US" dirty="0"/>
              <a:t>State Policy Considering the Minorities </a:t>
            </a:r>
            <a:r>
              <a:rPr lang="en-US" dirty="0" smtClean="0"/>
              <a:t>being as  </a:t>
            </a:r>
            <a:r>
              <a:rPr lang="en-US" dirty="0"/>
              <a:t>“</a:t>
            </a:r>
            <a:r>
              <a:rPr lang="en-US" b="1" dirty="0">
                <a:solidFill>
                  <a:srgbClr val="C00000"/>
                </a:solidFill>
              </a:rPr>
              <a:t>internal enemies</a:t>
            </a:r>
            <a:r>
              <a:rPr lang="en-US" dirty="0"/>
              <a:t>” and “</a:t>
            </a:r>
            <a:r>
              <a:rPr lang="en-US" b="1" dirty="0">
                <a:solidFill>
                  <a:srgbClr val="C00000"/>
                </a:solidFill>
              </a:rPr>
              <a:t>potential threats</a:t>
            </a:r>
            <a:r>
              <a:rPr lang="en-US" dirty="0"/>
              <a:t>”. Implementation of a long term plan to banish minorities while the Greek Minority being the “</a:t>
            </a:r>
            <a:r>
              <a:rPr lang="en-US" b="1" dirty="0">
                <a:solidFill>
                  <a:srgbClr val="C00000"/>
                </a:solidFill>
              </a:rPr>
              <a:t>priority target</a:t>
            </a:r>
            <a:r>
              <a:rPr lang="en-US" dirty="0" smtClean="0"/>
              <a:t>”, despite the fact that the Greeks, subject to Lausanne Treaty, were </a:t>
            </a:r>
            <a:r>
              <a:rPr lang="en-US" b="1" dirty="0" smtClean="0">
                <a:solidFill>
                  <a:srgbClr val="C00000"/>
                </a:solidFill>
              </a:rPr>
              <a:t>the most lawful citizens</a:t>
            </a:r>
            <a:r>
              <a:rPr lang="en-US" dirty="0" smtClean="0"/>
              <a:t>.  </a:t>
            </a:r>
            <a:endParaRPr lang="en-US" dirty="0"/>
          </a:p>
          <a:p>
            <a:pPr marL="0" indent="0" algn="just">
              <a:buNone/>
            </a:pPr>
            <a:r>
              <a:rPr lang="en-US" dirty="0"/>
              <a:t> </a:t>
            </a:r>
            <a:r>
              <a:rPr lang="en-US" dirty="0" smtClean="0"/>
              <a:t>- </a:t>
            </a:r>
            <a:r>
              <a:rPr lang="en-US" b="1" dirty="0" smtClean="0">
                <a:solidFill>
                  <a:srgbClr val="C00000"/>
                </a:solidFill>
              </a:rPr>
              <a:t>The </a:t>
            </a:r>
            <a:r>
              <a:rPr lang="en-US" b="1" dirty="0">
                <a:solidFill>
                  <a:srgbClr val="C00000"/>
                </a:solidFill>
              </a:rPr>
              <a:t>persecution of Greek Minority has nothing to do with </a:t>
            </a:r>
            <a:r>
              <a:rPr lang="en-US" b="1" dirty="0" smtClean="0">
                <a:solidFill>
                  <a:srgbClr val="C00000"/>
                </a:solidFill>
              </a:rPr>
              <a:t>the bilateral relations </a:t>
            </a:r>
            <a:r>
              <a:rPr lang="en-US" b="1" dirty="0">
                <a:solidFill>
                  <a:srgbClr val="C00000"/>
                </a:solidFill>
              </a:rPr>
              <a:t>between </a:t>
            </a:r>
            <a:r>
              <a:rPr lang="en-US" b="1" dirty="0" smtClean="0">
                <a:solidFill>
                  <a:srgbClr val="C00000"/>
                </a:solidFill>
              </a:rPr>
              <a:t>Turkey-Greece and the Cyprus issue</a:t>
            </a:r>
            <a:r>
              <a:rPr lang="en-US" dirty="0" smtClean="0"/>
              <a:t>. </a:t>
            </a:r>
            <a:r>
              <a:rPr lang="en-US" dirty="0"/>
              <a:t>The timing of the persecution measures was coordinated with the tension between Greece and Turkey. </a:t>
            </a:r>
            <a:r>
              <a:rPr lang="en-US" dirty="0" smtClean="0"/>
              <a:t>This fact is proved that most of the anti-minority measures were implemented under good relations between Greece and Turkey. </a:t>
            </a:r>
            <a:endParaRPr lang="el-GR" dirty="0"/>
          </a:p>
        </p:txBody>
      </p:sp>
    </p:spTree>
    <p:extLst>
      <p:ext uri="{BB962C8B-B14F-4D97-AF65-F5344CB8AC3E}">
        <p14:creationId xmlns:p14="http://schemas.microsoft.com/office/powerpoint/2010/main" val="15149489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3) The </a:t>
            </a:r>
            <a:r>
              <a:rPr lang="en-US" sz="3200" dirty="0"/>
              <a:t>Principle of Remedy and Reparations.</a:t>
            </a:r>
            <a:br>
              <a:rPr lang="en-US" sz="3200" dirty="0"/>
            </a:br>
            <a:endParaRPr lang="el-GR" sz="3200" dirty="0"/>
          </a:p>
        </p:txBody>
      </p:sp>
      <p:sp>
        <p:nvSpPr>
          <p:cNvPr id="3" name="Content Placeholder 2"/>
          <p:cNvSpPr>
            <a:spLocks noGrp="1"/>
          </p:cNvSpPr>
          <p:nvPr>
            <p:ph idx="1"/>
          </p:nvPr>
        </p:nvSpPr>
        <p:spPr>
          <a:xfrm>
            <a:off x="395536" y="980728"/>
            <a:ext cx="8424936" cy="5256584"/>
          </a:xfrm>
        </p:spPr>
        <p:txBody>
          <a:bodyPr>
            <a:normAutofit fontScale="70000" lnSpcReduction="20000"/>
          </a:bodyPr>
          <a:lstStyle/>
          <a:p>
            <a:pPr marL="0" indent="0" algn="just">
              <a:spcBef>
                <a:spcPts val="0"/>
              </a:spcBef>
            </a:pPr>
            <a:r>
              <a:rPr lang="en-US" dirty="0" smtClean="0"/>
              <a:t> Despite </a:t>
            </a:r>
            <a:r>
              <a:rPr lang="en-US" dirty="0"/>
              <a:t>the fact that the principles of human dignity, freedom, democracy, equality, the rule of law and respect for human rights are the values on which the European Union is founded and since 1950 much ground has been covered towards protecting human rights, rather little attention has been paid to the remedy and reparation of the communities who have been victims of gross human rights violations in past. In the absence of remedy and reparations, the institutionalized human rights protection becomes vague since the results of gross human violations become fait accompli, considering the irreversibility of the perpetrators planed acts.</a:t>
            </a:r>
          </a:p>
          <a:p>
            <a:pPr marL="0" indent="0" algn="just">
              <a:spcBef>
                <a:spcPts val="0"/>
              </a:spcBef>
            </a:pPr>
            <a:r>
              <a:rPr lang="en-US" dirty="0" smtClean="0"/>
              <a:t> Despite </a:t>
            </a:r>
            <a:r>
              <a:rPr lang="en-US" dirty="0"/>
              <a:t>the significant efforts by the United Nations special bodies on the development of transitory legal framework such as the U.N. General Assembly Resolution 60/147 on the European Continent, no progress has been achieved in developing rules as to how this Resolution will be implemented in practice.</a:t>
            </a:r>
          </a:p>
          <a:p>
            <a:pPr marL="0" indent="0" algn="just">
              <a:spcBef>
                <a:spcPts val="0"/>
              </a:spcBef>
            </a:pPr>
            <a:r>
              <a:rPr lang="en-US" dirty="0" smtClean="0"/>
              <a:t> The </a:t>
            </a:r>
            <a:r>
              <a:rPr lang="en-US" dirty="0"/>
              <a:t>case of Greek Community of Istanbul, together with the Greek Communities of the two Aegean islands </a:t>
            </a:r>
            <a:r>
              <a:rPr lang="en-US" dirty="0" err="1"/>
              <a:t>Gokceada-Imbros</a:t>
            </a:r>
            <a:r>
              <a:rPr lang="en-US" dirty="0"/>
              <a:t> and </a:t>
            </a:r>
            <a:r>
              <a:rPr lang="en-US" dirty="0" err="1"/>
              <a:t>Bozcada-Tenedos</a:t>
            </a:r>
            <a:r>
              <a:rPr lang="en-US" dirty="0"/>
              <a:t> belonging to Turkey, is a typical one.</a:t>
            </a:r>
          </a:p>
        </p:txBody>
      </p:sp>
    </p:spTree>
    <p:extLst>
      <p:ext uri="{BB962C8B-B14F-4D97-AF65-F5344CB8AC3E}">
        <p14:creationId xmlns:p14="http://schemas.microsoft.com/office/powerpoint/2010/main" val="22835503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1 - Τίτλος"/>
          <p:cNvSpPr>
            <a:spLocks noGrp="1"/>
          </p:cNvSpPr>
          <p:nvPr>
            <p:ph type="title"/>
          </p:nvPr>
        </p:nvSpPr>
        <p:spPr>
          <a:xfrm>
            <a:off x="457200" y="188913"/>
            <a:ext cx="8229600" cy="1228725"/>
          </a:xfrm>
        </p:spPr>
        <p:txBody>
          <a:bodyPr>
            <a:normAutofit fontScale="90000"/>
          </a:bodyPr>
          <a:lstStyle/>
          <a:p>
            <a:r>
              <a:rPr lang="el-GR" smtClean="0"/>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p>
        </p:txBody>
      </p:sp>
      <p:sp>
        <p:nvSpPr>
          <p:cNvPr id="21507" name="2 - Θέση περιεχομένου"/>
          <p:cNvSpPr>
            <a:spLocks noGrp="1"/>
          </p:cNvSpPr>
          <p:nvPr>
            <p:ph idx="1"/>
          </p:nvPr>
        </p:nvSpPr>
        <p:spPr>
          <a:xfrm>
            <a:off x="457200" y="2565400"/>
            <a:ext cx="8229600" cy="3560763"/>
          </a:xfrm>
        </p:spPr>
        <p:txBody>
          <a:bodyPr>
            <a:normAutofit lnSpcReduction="10000"/>
          </a:bodyPr>
          <a:lstStyle/>
          <a:p>
            <a:pPr algn="ctr">
              <a:buFont typeface="Arial" charset="0"/>
              <a:buNone/>
            </a:pPr>
            <a:r>
              <a:rPr lang="en-US" sz="2800" b="1" smtClean="0"/>
              <a:t>Resolution adopted by the General Assembly</a:t>
            </a:r>
          </a:p>
          <a:p>
            <a:pPr algn="ctr">
              <a:buFont typeface="Arial" charset="0"/>
              <a:buNone/>
            </a:pPr>
            <a:r>
              <a:rPr lang="en-US" sz="2800" smtClean="0"/>
              <a:t>[</a:t>
            </a:r>
            <a:r>
              <a:rPr lang="en-US" sz="2800" i="1" smtClean="0"/>
              <a:t>on the report of the Third Committee (A/60/509/Add.1)]</a:t>
            </a:r>
          </a:p>
          <a:p>
            <a:pPr algn="ctr">
              <a:buFont typeface="Arial" charset="0"/>
              <a:buNone/>
            </a:pPr>
            <a:r>
              <a:rPr lang="en-US" sz="2800" b="1" smtClean="0"/>
              <a:t>60/147. Basic Principles and Guidelines on the Right to a Remedy and Reparation for Victims of Gross Violations of International Human Rights Law and Serious Violations of International Humanitarian Law</a:t>
            </a:r>
            <a:endParaRPr lang="el-GR" sz="2800" smtClean="0"/>
          </a:p>
        </p:txBody>
      </p:sp>
      <p:pic>
        <p:nvPicPr>
          <p:cNvPr id="21508"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48038" y="333375"/>
            <a:ext cx="2303462"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23147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4638"/>
            <a:ext cx="8229600" cy="1282700"/>
          </a:xfrm>
        </p:spPr>
        <p:txBody>
          <a:bodyPr rtlCol="0">
            <a:normAutofit fontScale="90000"/>
          </a:bodyPr>
          <a:lstStyle/>
          <a:p>
            <a:pPr eaLnBrk="1" fontAlgn="auto" hangingPunct="1">
              <a:spcAft>
                <a:spcPts val="0"/>
              </a:spcAft>
              <a:defRPr/>
            </a:pPr>
            <a:r>
              <a:rPr lang="en-US" dirty="0" smtClean="0"/>
              <a:t>Fundamental Human Rights-Minority Rights-European Union </a:t>
            </a:r>
            <a:endParaRPr lang="el-GR" dirty="0" smtClean="0"/>
          </a:p>
        </p:txBody>
      </p:sp>
      <p:sp>
        <p:nvSpPr>
          <p:cNvPr id="3" name="2 - Θέση περιεχομένου"/>
          <p:cNvSpPr>
            <a:spLocks noGrp="1"/>
          </p:cNvSpPr>
          <p:nvPr>
            <p:ph idx="1"/>
          </p:nvPr>
        </p:nvSpPr>
        <p:spPr>
          <a:xfrm>
            <a:off x="179388" y="1628775"/>
            <a:ext cx="8640762" cy="4895850"/>
          </a:xfrm>
        </p:spPr>
        <p:txBody>
          <a:bodyPr rtlCol="0">
            <a:normAutofit fontScale="85000" lnSpcReduction="20000"/>
          </a:bodyPr>
          <a:lstStyle/>
          <a:p>
            <a:pPr algn="just" eaLnBrk="1" fontAlgn="auto" hangingPunct="1">
              <a:spcAft>
                <a:spcPts val="0"/>
              </a:spcAft>
              <a:buFont typeface="Arial" pitchFamily="34" charset="0"/>
              <a:buChar char="•"/>
              <a:defRPr/>
            </a:pPr>
            <a:r>
              <a:rPr lang="en-US" b="1" dirty="0" smtClean="0"/>
              <a:t>The Degree of Respect of Minority Rights in a country is the index/degree  of validity of Democracy for the whole population.</a:t>
            </a:r>
          </a:p>
          <a:p>
            <a:pPr algn="just" eaLnBrk="1" fontAlgn="auto" hangingPunct="1">
              <a:spcAft>
                <a:spcPts val="0"/>
              </a:spcAft>
              <a:buFont typeface="Arial" pitchFamily="34" charset="0"/>
              <a:buChar char="•"/>
              <a:defRPr/>
            </a:pPr>
            <a:r>
              <a:rPr lang="en-US" dirty="0" smtClean="0"/>
              <a:t>European Union is the result of effort for the people of the old continent to escape from its tragic past which is  full of conflicts arising from nationalism and always starting from the persecution of minorities.</a:t>
            </a:r>
          </a:p>
          <a:p>
            <a:pPr algn="just" eaLnBrk="1" fontAlgn="auto" hangingPunct="1">
              <a:spcAft>
                <a:spcPts val="0"/>
              </a:spcAft>
              <a:buFont typeface="Arial" pitchFamily="34" charset="0"/>
              <a:buChar char="•"/>
              <a:defRPr/>
            </a:pPr>
            <a:r>
              <a:rPr lang="en-US" b="1" dirty="0" smtClean="0"/>
              <a:t>At this point it is important to remember the 1872 decision of the Major Synod of Ecumenical Patriarchate on the CONDEMNATION  of ETHONPHYLETISM (NATIONAL RACISM).</a:t>
            </a:r>
          </a:p>
          <a:p>
            <a:pPr algn="just" eaLnBrk="1" fontAlgn="auto" hangingPunct="1">
              <a:spcAft>
                <a:spcPts val="0"/>
              </a:spcAft>
              <a:buFont typeface="Arial" pitchFamily="34" charset="0"/>
              <a:buChar char="•"/>
              <a:defRPr/>
            </a:pPr>
            <a:r>
              <a:rPr lang="en-US" dirty="0" smtClean="0"/>
              <a:t>The number of people belonging to minority groups in Europe is approximately 100 Million.  </a:t>
            </a:r>
            <a:endParaRPr lang="el-GR" dirty="0" smtClean="0"/>
          </a:p>
        </p:txBody>
      </p:sp>
    </p:spTree>
    <p:extLst>
      <p:ext uri="{BB962C8B-B14F-4D97-AF65-F5344CB8AC3E}">
        <p14:creationId xmlns:p14="http://schemas.microsoft.com/office/powerpoint/2010/main" val="29100920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332656"/>
            <a:ext cx="8784976" cy="1084982"/>
          </a:xfrm>
        </p:spPr>
        <p:txBody>
          <a:bodyPr>
            <a:noAutofit/>
          </a:bodyPr>
          <a:lstStyle/>
          <a:p>
            <a:r>
              <a:rPr lang="en-US" sz="2800" dirty="0" smtClean="0"/>
              <a:t>4) </a:t>
            </a:r>
            <a:r>
              <a:rPr lang="en-US" sz="2800" b="1" dirty="0" smtClean="0"/>
              <a:t>Recent Developments-Discussions </a:t>
            </a:r>
            <a:r>
              <a:rPr lang="en-US" sz="2800" b="1" dirty="0"/>
              <a:t>with Government Authorities of the Turkish Republic.</a:t>
            </a:r>
            <a:r>
              <a:rPr lang="en-US" sz="3200" b="1" dirty="0"/>
              <a:t/>
            </a:r>
            <a:br>
              <a:rPr lang="en-US" sz="3200" b="1" dirty="0"/>
            </a:br>
            <a:endParaRPr lang="el-GR" sz="3200" b="1" dirty="0"/>
          </a:p>
        </p:txBody>
      </p:sp>
      <p:sp>
        <p:nvSpPr>
          <p:cNvPr id="3" name="Content Placeholder 2"/>
          <p:cNvSpPr>
            <a:spLocks noGrp="1"/>
          </p:cNvSpPr>
          <p:nvPr>
            <p:ph idx="1"/>
          </p:nvPr>
        </p:nvSpPr>
        <p:spPr>
          <a:xfrm>
            <a:off x="323528" y="1124744"/>
            <a:ext cx="8496944" cy="5472608"/>
          </a:xfrm>
        </p:spPr>
        <p:txBody>
          <a:bodyPr>
            <a:normAutofit fontScale="92500"/>
          </a:bodyPr>
          <a:lstStyle/>
          <a:p>
            <a:pPr algn="just"/>
            <a:r>
              <a:rPr lang="en-US" sz="2400" dirty="0"/>
              <a:t>The last three </a:t>
            </a:r>
            <a:r>
              <a:rPr lang="en-US" sz="2400" dirty="0" smtClean="0"/>
              <a:t>years, starting of May 2010,  </a:t>
            </a:r>
            <a:r>
              <a:rPr lang="en-US" sz="2400" dirty="0"/>
              <a:t>a </a:t>
            </a:r>
            <a:r>
              <a:rPr lang="en-US" sz="2400" dirty="0" smtClean="0"/>
              <a:t>significant change </a:t>
            </a:r>
            <a:r>
              <a:rPr lang="en-US" sz="2400" dirty="0"/>
              <a:t>of </a:t>
            </a:r>
            <a:r>
              <a:rPr lang="en-US" sz="2400" dirty="0" smtClean="0"/>
              <a:t>attitude has been noticed by </a:t>
            </a:r>
            <a:r>
              <a:rPr lang="en-US" sz="2400" dirty="0"/>
              <a:t>the Turkish </a:t>
            </a:r>
            <a:r>
              <a:rPr lang="en-US" sz="2400" dirty="0" smtClean="0"/>
              <a:t>Government authorities </a:t>
            </a:r>
            <a:r>
              <a:rPr lang="en-US" sz="2400" dirty="0"/>
              <a:t>in their acceptance to negotiate with the Ecumenical Federation of Constantinopolitans as the federative body of the </a:t>
            </a:r>
            <a:r>
              <a:rPr lang="en-US" sz="2400" dirty="0" smtClean="0"/>
              <a:t> </a:t>
            </a:r>
            <a:r>
              <a:rPr lang="en-US" sz="2400" dirty="0"/>
              <a:t>expatriated </a:t>
            </a:r>
            <a:r>
              <a:rPr lang="en-US" sz="2400" dirty="0" smtClean="0"/>
              <a:t>Greek community of Istanbul. </a:t>
            </a:r>
          </a:p>
          <a:p>
            <a:pPr algn="just"/>
            <a:r>
              <a:rPr lang="en-US" sz="2400" dirty="0" smtClean="0"/>
              <a:t>During the last 2.5 years several meetings were held in Ankara, Istanbul and Athens with Turkish Ministers and Authorities including Ministers of Foreign Affairs Prof. </a:t>
            </a:r>
            <a:r>
              <a:rPr lang="en-US" sz="2400" dirty="0" err="1" smtClean="0"/>
              <a:t>Ahmet</a:t>
            </a:r>
            <a:r>
              <a:rPr lang="en-US" sz="2400" dirty="0" smtClean="0"/>
              <a:t> </a:t>
            </a:r>
            <a:r>
              <a:rPr lang="en-US" sz="2400" dirty="0" err="1" smtClean="0"/>
              <a:t>Davuto</a:t>
            </a:r>
            <a:r>
              <a:rPr lang="tr-TR" sz="2400" dirty="0" smtClean="0"/>
              <a:t>ğ</a:t>
            </a:r>
            <a:r>
              <a:rPr lang="en-US" sz="2400" dirty="0" err="1" smtClean="0"/>
              <a:t>lu</a:t>
            </a:r>
            <a:r>
              <a:rPr lang="en-US" sz="2400" dirty="0" smtClean="0"/>
              <a:t>, Education Prof. </a:t>
            </a:r>
            <a:r>
              <a:rPr lang="tr-TR" sz="2400" dirty="0" smtClean="0"/>
              <a:t>Ö</a:t>
            </a:r>
            <a:r>
              <a:rPr lang="en-US" sz="2400" dirty="0" err="1" smtClean="0"/>
              <a:t>mer</a:t>
            </a:r>
            <a:r>
              <a:rPr lang="en-US" sz="2400" dirty="0" smtClean="0"/>
              <a:t> Din</a:t>
            </a:r>
            <a:r>
              <a:rPr lang="tr-TR" sz="2400" dirty="0" smtClean="0"/>
              <a:t>çer, E.U and Prime Negotiator Dr. Egemen Bağış. </a:t>
            </a:r>
            <a:r>
              <a:rPr lang="en-US" sz="2400" dirty="0" smtClean="0"/>
              <a:t> </a:t>
            </a:r>
          </a:p>
          <a:p>
            <a:pPr algn="just"/>
            <a:r>
              <a:rPr lang="en-US" sz="2400" dirty="0" smtClean="0"/>
              <a:t>In this process, progress has been achieved in the following items: </a:t>
            </a:r>
          </a:p>
          <a:p>
            <a:pPr marL="457200" lvl="1" indent="0" algn="just">
              <a:buNone/>
            </a:pPr>
            <a:r>
              <a:rPr lang="en-US" sz="2400" dirty="0" smtClean="0"/>
              <a:t>- The possibility of enrolment to Greek Minority Schools students not having the citizenship of Republic of Turkey under the status of “visiting student”</a:t>
            </a:r>
            <a:r>
              <a:rPr lang="el-GR" sz="2400" dirty="0" smtClean="0"/>
              <a:t>.</a:t>
            </a:r>
          </a:p>
          <a:p>
            <a:pPr marL="457200" lvl="1" indent="0" algn="just">
              <a:buNone/>
            </a:pPr>
            <a:r>
              <a:rPr lang="en-US" sz="2400" dirty="0" smtClean="0"/>
              <a:t>- The approval of Greek language teaching books to Greek minority schools in a very efficient and fast response manner. </a:t>
            </a:r>
          </a:p>
          <a:p>
            <a:pPr lvl="1"/>
            <a:endParaRPr lang="el-GR" sz="1100" dirty="0"/>
          </a:p>
        </p:txBody>
      </p:sp>
    </p:spTree>
    <p:extLst>
      <p:ext uri="{BB962C8B-B14F-4D97-AF65-F5344CB8AC3E}">
        <p14:creationId xmlns:p14="http://schemas.microsoft.com/office/powerpoint/2010/main" val="4177832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332656"/>
            <a:ext cx="8291264" cy="6264696"/>
          </a:xfrm>
        </p:spPr>
        <p:txBody>
          <a:bodyPr>
            <a:noAutofit/>
          </a:bodyPr>
          <a:lstStyle/>
          <a:p>
            <a:pPr marL="0" indent="0" algn="just">
              <a:buNone/>
            </a:pPr>
            <a:r>
              <a:rPr lang="en-US" sz="2400" dirty="0" smtClean="0"/>
              <a:t>- Decision </a:t>
            </a:r>
            <a:r>
              <a:rPr lang="en-US" sz="2400" dirty="0"/>
              <a:t>to reopen a Greek School in the island of </a:t>
            </a:r>
            <a:r>
              <a:rPr lang="en-US" sz="2400" dirty="0" err="1"/>
              <a:t>Gokceada</a:t>
            </a:r>
            <a:r>
              <a:rPr lang="en-US" sz="2400" dirty="0"/>
              <a:t> - </a:t>
            </a:r>
            <a:r>
              <a:rPr lang="en-US" sz="2400" dirty="0" err="1"/>
              <a:t>Imbros</a:t>
            </a:r>
            <a:r>
              <a:rPr lang="en-US" sz="2400" dirty="0"/>
              <a:t>. </a:t>
            </a:r>
          </a:p>
          <a:p>
            <a:pPr marL="0" indent="0" algn="just">
              <a:buNone/>
            </a:pPr>
            <a:r>
              <a:rPr lang="en-US" sz="2400" dirty="0" smtClean="0"/>
              <a:t> - The </a:t>
            </a:r>
            <a:r>
              <a:rPr lang="en-US" sz="2400" dirty="0"/>
              <a:t>detailed examination </a:t>
            </a:r>
            <a:r>
              <a:rPr lang="en-US" sz="2400" dirty="0" smtClean="0"/>
              <a:t>of methodology for </a:t>
            </a:r>
            <a:r>
              <a:rPr lang="en-US" sz="2400" dirty="0"/>
              <a:t>the restitution of citizenship or R.T. for the members of the expatriates Greeks of Istanbul. </a:t>
            </a:r>
          </a:p>
          <a:p>
            <a:pPr marL="0" indent="0" algn="just">
              <a:buNone/>
            </a:pPr>
            <a:r>
              <a:rPr lang="en-US" sz="2400" dirty="0" smtClean="0"/>
              <a:t>- The </a:t>
            </a:r>
            <a:r>
              <a:rPr lang="en-US" sz="2400" dirty="0"/>
              <a:t>discussion of  </a:t>
            </a:r>
            <a:r>
              <a:rPr lang="en-US" sz="2400" dirty="0" err="1"/>
              <a:t>Ec.Fe.Con</a:t>
            </a:r>
            <a:r>
              <a:rPr lang="en-US" sz="2400" dirty="0"/>
              <a:t> </a:t>
            </a:r>
            <a:r>
              <a:rPr lang="tr-TR" sz="2400" dirty="0" smtClean="0"/>
              <a:t>proposals </a:t>
            </a:r>
            <a:r>
              <a:rPr lang="en-US" sz="2400" dirty="0" smtClean="0"/>
              <a:t>by </a:t>
            </a:r>
            <a:r>
              <a:rPr lang="en-US" sz="2400" dirty="0"/>
              <a:t>the  Ministerial Reform Council  in Bursa (October 2012) .</a:t>
            </a:r>
          </a:p>
          <a:p>
            <a:pPr marL="0" indent="0" algn="just">
              <a:buNone/>
            </a:pPr>
            <a:r>
              <a:rPr lang="en-US" sz="2400" dirty="0" smtClean="0"/>
              <a:t>- Positive </a:t>
            </a:r>
            <a:r>
              <a:rPr lang="en-US" sz="2400" dirty="0"/>
              <a:t>developments in the return </a:t>
            </a:r>
            <a:r>
              <a:rPr lang="en-US" sz="2400" dirty="0" smtClean="0"/>
              <a:t>of </a:t>
            </a:r>
            <a:r>
              <a:rPr lang="en-US" sz="2400" dirty="0"/>
              <a:t>real estate  properties to Minority Welfare Foundations. </a:t>
            </a:r>
          </a:p>
          <a:p>
            <a:pPr marL="0" indent="0" algn="just">
              <a:buNone/>
            </a:pPr>
            <a:r>
              <a:rPr lang="en-US" sz="2400" dirty="0" smtClean="0"/>
              <a:t>-  </a:t>
            </a:r>
            <a:r>
              <a:rPr lang="en-US" sz="2400" dirty="0"/>
              <a:t>Initial positive response  for the return of the books and archive of </a:t>
            </a:r>
            <a:r>
              <a:rPr lang="tr-TR" sz="2400" dirty="0" smtClean="0"/>
              <a:t>Greek </a:t>
            </a:r>
            <a:r>
              <a:rPr lang="en-US" sz="2400" dirty="0" smtClean="0"/>
              <a:t>Literary  Society of Istanbul (</a:t>
            </a:r>
            <a:r>
              <a:rPr lang="en-US" sz="2400" dirty="0" err="1" smtClean="0"/>
              <a:t>Ellinikos</a:t>
            </a:r>
            <a:r>
              <a:rPr lang="en-US" sz="2400" dirty="0" smtClean="0"/>
              <a:t> </a:t>
            </a:r>
            <a:r>
              <a:rPr lang="en-US" sz="2400" dirty="0" err="1" smtClean="0"/>
              <a:t>Filologikos</a:t>
            </a:r>
            <a:r>
              <a:rPr lang="en-US" sz="2400" dirty="0" smtClean="0"/>
              <a:t> </a:t>
            </a:r>
            <a:r>
              <a:rPr lang="en-US" sz="2400" dirty="0" err="1" smtClean="0"/>
              <a:t>Sylogos</a:t>
            </a:r>
            <a:r>
              <a:rPr lang="en-US" sz="2400" dirty="0" smtClean="0"/>
              <a:t> </a:t>
            </a:r>
            <a:r>
              <a:rPr lang="en-US" sz="2400" dirty="0" err="1" smtClean="0"/>
              <a:t>Konstantinoupoleos</a:t>
            </a:r>
            <a:r>
              <a:rPr lang="en-US" sz="2400" dirty="0" smtClean="0"/>
              <a:t>) to an Istanbul Greek Community Foundation. </a:t>
            </a:r>
            <a:endParaRPr lang="en-US" sz="2400" dirty="0"/>
          </a:p>
          <a:p>
            <a:pPr marL="0" indent="0" algn="just">
              <a:buNone/>
            </a:pPr>
            <a:r>
              <a:rPr lang="en-US" sz="2400" dirty="0" smtClean="0"/>
              <a:t>- Steps </a:t>
            </a:r>
            <a:r>
              <a:rPr lang="en-US" sz="2400" dirty="0"/>
              <a:t>towards the elimination of </a:t>
            </a:r>
            <a:r>
              <a:rPr lang="en-US" sz="2400" dirty="0" smtClean="0"/>
              <a:t>negative references for the Ecumenical Patriarchate and the Minorities in school books prepared by the State. </a:t>
            </a:r>
            <a:endParaRPr lang="el-GR" sz="2400" dirty="0"/>
          </a:p>
        </p:txBody>
      </p:sp>
    </p:spTree>
    <p:extLst>
      <p:ext uri="{BB962C8B-B14F-4D97-AF65-F5344CB8AC3E}">
        <p14:creationId xmlns:p14="http://schemas.microsoft.com/office/powerpoint/2010/main" val="1912974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63272" cy="778098"/>
          </a:xfrm>
        </p:spPr>
        <p:txBody>
          <a:bodyPr>
            <a:normAutofit fontScale="90000"/>
          </a:bodyPr>
          <a:lstStyle/>
          <a:p>
            <a:r>
              <a:rPr lang="en-US" sz="2800" b="1" dirty="0"/>
              <a:t>Proposals submitted by </a:t>
            </a:r>
            <a:r>
              <a:rPr lang="en-US" sz="2800" b="1" dirty="0" err="1"/>
              <a:t>Ec.Fe.Con</a:t>
            </a:r>
            <a:r>
              <a:rPr lang="en-US" sz="2800" b="1" dirty="0"/>
              <a:t> to Government Authorities of Republic of Turkey </a:t>
            </a:r>
            <a:endParaRPr lang="el-GR" sz="2800" b="1" dirty="0"/>
          </a:p>
        </p:txBody>
      </p:sp>
      <p:sp>
        <p:nvSpPr>
          <p:cNvPr id="3" name="Content Placeholder 2"/>
          <p:cNvSpPr>
            <a:spLocks noGrp="1"/>
          </p:cNvSpPr>
          <p:nvPr>
            <p:ph idx="1"/>
          </p:nvPr>
        </p:nvSpPr>
        <p:spPr>
          <a:xfrm>
            <a:off x="323528" y="1340768"/>
            <a:ext cx="8496944" cy="5184576"/>
          </a:xfrm>
        </p:spPr>
        <p:txBody>
          <a:bodyPr>
            <a:normAutofit fontScale="92500"/>
          </a:bodyPr>
          <a:lstStyle/>
          <a:p>
            <a:pPr marL="0" indent="0" algn="just">
              <a:buNone/>
            </a:pPr>
            <a:r>
              <a:rPr lang="en-US" sz="2400" dirty="0"/>
              <a:t>Although </a:t>
            </a:r>
            <a:r>
              <a:rPr lang="en-US" sz="2400" dirty="0" smtClean="0"/>
              <a:t>as mentioned before progress </a:t>
            </a:r>
            <a:r>
              <a:rPr lang="en-US" sz="2400" dirty="0"/>
              <a:t>has been achieved towards alleviating the existing problems of the expatriated community of Greeks of Istanbul, </a:t>
            </a:r>
            <a:r>
              <a:rPr lang="en-US" sz="2400" b="1" dirty="0">
                <a:solidFill>
                  <a:srgbClr val="C00000"/>
                </a:solidFill>
              </a:rPr>
              <a:t>much </a:t>
            </a:r>
            <a:r>
              <a:rPr lang="en-US" sz="2400" b="1" dirty="0" smtClean="0">
                <a:solidFill>
                  <a:srgbClr val="C00000"/>
                </a:solidFill>
              </a:rPr>
              <a:t>concrete  </a:t>
            </a:r>
            <a:r>
              <a:rPr lang="en-US" sz="2400" b="1" dirty="0">
                <a:solidFill>
                  <a:srgbClr val="C00000"/>
                </a:solidFill>
              </a:rPr>
              <a:t>steps are needed to be taken </a:t>
            </a:r>
            <a:r>
              <a:rPr lang="en-US" sz="2400" dirty="0"/>
              <a:t>before </a:t>
            </a:r>
            <a:r>
              <a:rPr lang="en-US" sz="2400" dirty="0" smtClean="0"/>
              <a:t>one </a:t>
            </a:r>
            <a:r>
              <a:rPr lang="en-US" sz="2400" dirty="0"/>
              <a:t>can talk about remedy and reparations of the past gross violations. </a:t>
            </a:r>
            <a:r>
              <a:rPr lang="en-US" sz="2400" dirty="0" err="1"/>
              <a:t>Ec.Fe.Con</a:t>
            </a:r>
            <a:r>
              <a:rPr lang="en-US" sz="2400" dirty="0"/>
              <a:t>, as a first step, has already submitted specific proposals </a:t>
            </a:r>
            <a:r>
              <a:rPr lang="en-US" sz="2400" dirty="0" smtClean="0"/>
              <a:t>(24 September </a:t>
            </a:r>
            <a:r>
              <a:rPr lang="en-US" sz="2400" dirty="0"/>
              <a:t>2012) to the Turkish authorities as </a:t>
            </a:r>
            <a:r>
              <a:rPr lang="en-US" sz="2400" dirty="0" smtClean="0"/>
              <a:t>follows:</a:t>
            </a:r>
          </a:p>
          <a:p>
            <a:pPr algn="just">
              <a:buFont typeface="Arial" charset="0"/>
              <a:buChar char="•"/>
            </a:pPr>
            <a:r>
              <a:rPr lang="en-US" sz="2400" dirty="0" smtClean="0"/>
              <a:t>Restitution </a:t>
            </a:r>
            <a:r>
              <a:rPr lang="en-US" sz="2400" dirty="0"/>
              <a:t>of citizenship of Turkish </a:t>
            </a:r>
            <a:r>
              <a:rPr lang="en-US" sz="2400" dirty="0" smtClean="0"/>
              <a:t>Republic</a:t>
            </a:r>
            <a:r>
              <a:rPr lang="el-GR" sz="2400" dirty="0" smtClean="0"/>
              <a:t>,</a:t>
            </a:r>
            <a:r>
              <a:rPr lang="en-US" sz="2400" dirty="0" smtClean="0"/>
              <a:t> </a:t>
            </a:r>
            <a:r>
              <a:rPr lang="en-US" sz="2400" dirty="0"/>
              <a:t>which was </a:t>
            </a:r>
            <a:r>
              <a:rPr lang="en-US" sz="2400" dirty="0" smtClean="0"/>
              <a:t>removed   </a:t>
            </a:r>
            <a:r>
              <a:rPr lang="en-US" sz="2400" dirty="0"/>
              <a:t>during  the years 1960-2000  on massive scale with the aim to reduce the number of Greek Community of </a:t>
            </a:r>
            <a:r>
              <a:rPr lang="en-US" sz="2400" dirty="0" smtClean="0"/>
              <a:t>Istanbul.</a:t>
            </a:r>
          </a:p>
          <a:p>
            <a:pPr algn="just">
              <a:buFont typeface="Arial" charset="0"/>
              <a:buChar char="•"/>
            </a:pPr>
            <a:r>
              <a:rPr lang="en-US" sz="2400" dirty="0" smtClean="0"/>
              <a:t>Restitution </a:t>
            </a:r>
            <a:r>
              <a:rPr lang="en-US" sz="2400" dirty="0"/>
              <a:t>of Turkish Republic citizenship for the new </a:t>
            </a:r>
            <a:r>
              <a:rPr lang="en-US" sz="2400" dirty="0" smtClean="0"/>
              <a:t>generation, descendants of Greeks from Istanbul, </a:t>
            </a:r>
            <a:r>
              <a:rPr lang="en-US" sz="2400" dirty="0"/>
              <a:t>not having born in </a:t>
            </a:r>
            <a:r>
              <a:rPr lang="en-US" sz="2400" dirty="0" smtClean="0"/>
              <a:t>Turkey.</a:t>
            </a:r>
          </a:p>
          <a:p>
            <a:pPr algn="just">
              <a:buFont typeface="Arial" charset="0"/>
              <a:buChar char="•"/>
            </a:pPr>
            <a:r>
              <a:rPr lang="en-US" sz="2400" dirty="0" smtClean="0"/>
              <a:t>Establishment </a:t>
            </a:r>
            <a:r>
              <a:rPr lang="en-US" sz="2400" dirty="0"/>
              <a:t>of a Legal Service provision mechanism towards the Greek community members facing real estate ownership problems.</a:t>
            </a:r>
          </a:p>
          <a:p>
            <a:pPr marL="457200" lvl="1" indent="0">
              <a:buNone/>
            </a:pPr>
            <a:r>
              <a:rPr lang="en-US" sz="1800" dirty="0"/>
              <a:t>	</a:t>
            </a:r>
            <a:endParaRPr lang="el-GR" sz="1200" dirty="0"/>
          </a:p>
        </p:txBody>
      </p:sp>
    </p:spTree>
    <p:extLst>
      <p:ext uri="{BB962C8B-B14F-4D97-AF65-F5344CB8AC3E}">
        <p14:creationId xmlns:p14="http://schemas.microsoft.com/office/powerpoint/2010/main" val="27049758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6712"/>
            <a:ext cx="8229600" cy="5289451"/>
          </a:xfrm>
        </p:spPr>
        <p:txBody>
          <a:bodyPr>
            <a:normAutofit fontScale="77500" lnSpcReduction="20000"/>
          </a:bodyPr>
          <a:lstStyle/>
          <a:p>
            <a:pPr algn="just"/>
            <a:r>
              <a:rPr lang="en-US" dirty="0"/>
              <a:t>Formulation and implementation of a </a:t>
            </a:r>
            <a:r>
              <a:rPr lang="en-US" dirty="0" err="1"/>
              <a:t>programme</a:t>
            </a:r>
            <a:r>
              <a:rPr lang="en-US" dirty="0"/>
              <a:t> to provide support to young members of the expatriated Greek Community desiring to repatriate to Istanbul. The </a:t>
            </a:r>
            <a:r>
              <a:rPr lang="en-US" dirty="0" err="1"/>
              <a:t>programme</a:t>
            </a:r>
            <a:r>
              <a:rPr lang="en-US" dirty="0"/>
              <a:t> should aim to support the young generation by state funded </a:t>
            </a:r>
            <a:r>
              <a:rPr lang="en-US" dirty="0" smtClean="0"/>
              <a:t>seminars, support by credits to facilitate their </a:t>
            </a:r>
            <a:r>
              <a:rPr lang="en-US" dirty="0"/>
              <a:t>repatriation. </a:t>
            </a:r>
          </a:p>
          <a:p>
            <a:pPr algn="just"/>
            <a:r>
              <a:rPr lang="en-US" dirty="0" smtClean="0"/>
              <a:t>Cooperation </a:t>
            </a:r>
            <a:r>
              <a:rPr lang="en-US" dirty="0"/>
              <a:t>with prominent scientists of Istanbul </a:t>
            </a:r>
            <a:r>
              <a:rPr lang="en-US" dirty="0" smtClean="0"/>
              <a:t>Greeks worldwide </a:t>
            </a:r>
            <a:r>
              <a:rPr lang="en-US" dirty="0"/>
              <a:t>to establish research and development institutions in Istanbul. </a:t>
            </a:r>
          </a:p>
          <a:p>
            <a:pPr algn="just"/>
            <a:r>
              <a:rPr lang="en-US" dirty="0" smtClean="0"/>
              <a:t>The </a:t>
            </a:r>
            <a:r>
              <a:rPr lang="en-US" dirty="0"/>
              <a:t>return of the Archive and the Library of the Greek Literary Society of Istanbul (1861-1922) to a Greek Minority Foundation in Istanbul.</a:t>
            </a:r>
          </a:p>
          <a:p>
            <a:pPr algn="just"/>
            <a:r>
              <a:rPr lang="en-US" dirty="0" smtClean="0"/>
              <a:t>Continuing  </a:t>
            </a:r>
            <a:r>
              <a:rPr lang="en-US" dirty="0"/>
              <a:t>of the elimination of negative references to non-Muslim minorities in School Books.</a:t>
            </a:r>
          </a:p>
          <a:p>
            <a:pPr algn="just"/>
            <a:r>
              <a:rPr lang="en-US" dirty="0" smtClean="0"/>
              <a:t>Allow </a:t>
            </a:r>
            <a:r>
              <a:rPr lang="en-US" dirty="0"/>
              <a:t>the enrollment of EU citizen students to enroll to Greek community schools as normal students. </a:t>
            </a:r>
          </a:p>
        </p:txBody>
      </p:sp>
    </p:spTree>
    <p:extLst>
      <p:ext uri="{BB962C8B-B14F-4D97-AF65-F5344CB8AC3E}">
        <p14:creationId xmlns:p14="http://schemas.microsoft.com/office/powerpoint/2010/main" val="9538046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8352928" cy="576064"/>
          </a:xfrm>
        </p:spPr>
        <p:txBody>
          <a:bodyPr>
            <a:normAutofit fontScale="90000"/>
          </a:bodyPr>
          <a:lstStyle/>
          <a:p>
            <a:r>
              <a:rPr lang="en-US" dirty="0" smtClean="0"/>
              <a:t>Contents</a:t>
            </a:r>
            <a:endParaRPr lang="el-GR" dirty="0"/>
          </a:p>
        </p:txBody>
      </p:sp>
      <p:sp>
        <p:nvSpPr>
          <p:cNvPr id="3" name="Content Placeholder 2"/>
          <p:cNvSpPr>
            <a:spLocks noGrp="1"/>
          </p:cNvSpPr>
          <p:nvPr>
            <p:ph idx="1"/>
          </p:nvPr>
        </p:nvSpPr>
        <p:spPr>
          <a:xfrm>
            <a:off x="323528" y="980728"/>
            <a:ext cx="8568952" cy="5145435"/>
          </a:xfrm>
        </p:spPr>
        <p:txBody>
          <a:bodyPr>
            <a:normAutofit/>
          </a:bodyPr>
          <a:lstStyle/>
          <a:p>
            <a:pPr marL="514350" indent="-514350">
              <a:buAutoNum type="arabicParenR"/>
            </a:pPr>
            <a:r>
              <a:rPr lang="en-US" dirty="0"/>
              <a:t>What is for the </a:t>
            </a:r>
            <a:r>
              <a:rPr lang="en-US" dirty="0" err="1"/>
              <a:t>Ec.Fe.Con</a:t>
            </a:r>
            <a:r>
              <a:rPr lang="en-US" dirty="0"/>
              <a:t>.</a:t>
            </a:r>
            <a:endParaRPr lang="en-US" dirty="0" smtClean="0"/>
          </a:p>
          <a:p>
            <a:pPr marL="514350" indent="-514350">
              <a:buAutoNum type="arabicParenR"/>
            </a:pPr>
            <a:r>
              <a:rPr lang="en-US" dirty="0" smtClean="0"/>
              <a:t>A Historical Reference.</a:t>
            </a:r>
          </a:p>
          <a:p>
            <a:pPr marL="514350" indent="-514350">
              <a:buAutoNum type="arabicParenR"/>
            </a:pPr>
            <a:r>
              <a:rPr lang="en-US" dirty="0" smtClean="0"/>
              <a:t>The Principle of Remedy and Reparations.</a:t>
            </a:r>
          </a:p>
          <a:p>
            <a:pPr marL="514350" indent="-514350">
              <a:buAutoNum type="arabicParenR"/>
            </a:pPr>
            <a:r>
              <a:rPr lang="en-US" dirty="0" smtClean="0"/>
              <a:t>Recent Developments - Discussions with Government Authorities of the Republic of Turkey.</a:t>
            </a:r>
          </a:p>
          <a:p>
            <a:pPr marL="514350" indent="-514350">
              <a:buAutoNum type="arabicParenR"/>
            </a:pPr>
            <a:r>
              <a:rPr lang="en-US" dirty="0" smtClean="0"/>
              <a:t>Proposals submitted by </a:t>
            </a:r>
            <a:r>
              <a:rPr lang="en-US" dirty="0" err="1" smtClean="0"/>
              <a:t>Ec.Fe.Con</a:t>
            </a:r>
            <a:r>
              <a:rPr lang="en-US" dirty="0" smtClean="0"/>
              <a:t> to Government Authorities of Republic of Turkey .</a:t>
            </a:r>
          </a:p>
          <a:p>
            <a:pPr marL="514350" indent="-514350">
              <a:buAutoNum type="arabicParenR"/>
            </a:pPr>
            <a:r>
              <a:rPr lang="en-US" dirty="0" smtClean="0"/>
              <a:t>Conclusions</a:t>
            </a:r>
          </a:p>
          <a:p>
            <a:pPr marL="514350" indent="-514350">
              <a:buAutoNum type="arabicParenR"/>
            </a:pPr>
            <a:endParaRPr lang="el-GR" dirty="0"/>
          </a:p>
        </p:txBody>
      </p:sp>
    </p:spTree>
    <p:extLst>
      <p:ext uri="{BB962C8B-B14F-4D97-AF65-F5344CB8AC3E}">
        <p14:creationId xmlns:p14="http://schemas.microsoft.com/office/powerpoint/2010/main" val="7793336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4638"/>
            <a:ext cx="8640960" cy="706090"/>
          </a:xfrm>
        </p:spPr>
        <p:txBody>
          <a:bodyPr>
            <a:noAutofit/>
          </a:bodyPr>
          <a:lstStyle/>
          <a:p>
            <a:r>
              <a:rPr lang="en-US" sz="2800" b="1" dirty="0" smtClean="0"/>
              <a:t>Additionally the following key problems should be addressed by the Turkish Government </a:t>
            </a:r>
            <a:endParaRPr lang="el-GR" sz="2800" b="1" dirty="0"/>
          </a:p>
        </p:txBody>
      </p:sp>
      <p:sp>
        <p:nvSpPr>
          <p:cNvPr id="3" name="Content Placeholder 2"/>
          <p:cNvSpPr>
            <a:spLocks noGrp="1"/>
          </p:cNvSpPr>
          <p:nvPr>
            <p:ph idx="1"/>
          </p:nvPr>
        </p:nvSpPr>
        <p:spPr>
          <a:xfrm>
            <a:off x="457200" y="1196752"/>
            <a:ext cx="8229600" cy="4929411"/>
          </a:xfrm>
        </p:spPr>
        <p:txBody>
          <a:bodyPr>
            <a:normAutofit fontScale="77500" lnSpcReduction="20000"/>
          </a:bodyPr>
          <a:lstStyle/>
          <a:p>
            <a:pPr marL="0" indent="0" algn="just">
              <a:lnSpc>
                <a:spcPct val="120000"/>
              </a:lnSpc>
              <a:spcBef>
                <a:spcPts val="0"/>
              </a:spcBef>
              <a:buNone/>
            </a:pPr>
            <a:r>
              <a:rPr lang="en-US" sz="3400" dirty="0" smtClean="0"/>
              <a:t>-   The </a:t>
            </a:r>
            <a:r>
              <a:rPr lang="en-US" sz="3400" dirty="0"/>
              <a:t>recognition of the legal status of the Ecumenical Patriarchate.</a:t>
            </a:r>
          </a:p>
          <a:p>
            <a:pPr marL="0" indent="0" algn="just">
              <a:lnSpc>
                <a:spcPct val="120000"/>
              </a:lnSpc>
              <a:spcBef>
                <a:spcPts val="0"/>
              </a:spcBef>
              <a:buNone/>
            </a:pPr>
            <a:r>
              <a:rPr lang="en-US" sz="3400" dirty="0" smtClean="0"/>
              <a:t>-   The </a:t>
            </a:r>
            <a:r>
              <a:rPr lang="en-US" sz="3400" dirty="0"/>
              <a:t>return of the Greek community’s welfare foundation real estates. Although positive steps has been taken there are many pending cases not covered with present legislation. Especially the cases of the  historic Monasteries having declared as “abandoned” as early as 1930’s and the 3 churches </a:t>
            </a:r>
            <a:r>
              <a:rPr lang="en-US" sz="3400" dirty="0" smtClean="0"/>
              <a:t>with </a:t>
            </a:r>
            <a:r>
              <a:rPr lang="en-US" sz="3400" dirty="0"/>
              <a:t>their real estate belongings at the </a:t>
            </a:r>
            <a:r>
              <a:rPr lang="en-US" sz="3400" dirty="0" err="1"/>
              <a:t>Karaköy</a:t>
            </a:r>
            <a:r>
              <a:rPr lang="en-US" sz="3400" dirty="0"/>
              <a:t> region of </a:t>
            </a:r>
            <a:r>
              <a:rPr lang="en-US" sz="3400" dirty="0" smtClean="0"/>
              <a:t>Istanbul, </a:t>
            </a:r>
            <a:r>
              <a:rPr lang="en-US" sz="3400" dirty="0"/>
              <a:t>illegally occupied by the </a:t>
            </a:r>
            <a:r>
              <a:rPr lang="en-US" sz="3400" dirty="0" err="1"/>
              <a:t>Eftim</a:t>
            </a:r>
            <a:r>
              <a:rPr lang="en-US" sz="3400" dirty="0"/>
              <a:t> </a:t>
            </a:r>
            <a:r>
              <a:rPr lang="en-US" sz="3400" dirty="0" err="1" smtClean="0"/>
              <a:t>Karahisaridi</a:t>
            </a:r>
            <a:r>
              <a:rPr lang="en-US" sz="3400" dirty="0" smtClean="0"/>
              <a:t> family, should be </a:t>
            </a:r>
            <a:r>
              <a:rPr lang="en-US" sz="3400" dirty="0"/>
              <a:t>resolved by the recognition of their ownership to the  Greek Community of Istanbul.</a:t>
            </a:r>
          </a:p>
          <a:p>
            <a:pPr marL="0" indent="0" algn="just">
              <a:lnSpc>
                <a:spcPct val="120000"/>
              </a:lnSpc>
              <a:spcBef>
                <a:spcPts val="0"/>
              </a:spcBef>
              <a:buNone/>
            </a:pPr>
            <a:r>
              <a:rPr lang="en-US" sz="3400" dirty="0" smtClean="0"/>
              <a:t>-  The </a:t>
            </a:r>
            <a:r>
              <a:rPr lang="en-US" sz="3400" dirty="0"/>
              <a:t>reopening of </a:t>
            </a:r>
            <a:r>
              <a:rPr lang="en-US" sz="3400" dirty="0" err="1"/>
              <a:t>Heybeliada</a:t>
            </a:r>
            <a:r>
              <a:rPr lang="en-US" sz="3400" dirty="0"/>
              <a:t>  - </a:t>
            </a:r>
            <a:r>
              <a:rPr lang="en-US" sz="3400" dirty="0" err="1"/>
              <a:t>Halki</a:t>
            </a:r>
            <a:r>
              <a:rPr lang="en-US" sz="3400" dirty="0"/>
              <a:t> Theological School.</a:t>
            </a:r>
          </a:p>
          <a:p>
            <a:pPr marL="0" indent="0">
              <a:lnSpc>
                <a:spcPct val="120000"/>
              </a:lnSpc>
              <a:spcBef>
                <a:spcPts val="0"/>
              </a:spcBef>
              <a:buNone/>
            </a:pPr>
            <a:endParaRPr lang="el-GR" dirty="0"/>
          </a:p>
        </p:txBody>
      </p:sp>
    </p:spTree>
    <p:extLst>
      <p:ext uri="{BB962C8B-B14F-4D97-AF65-F5344CB8AC3E}">
        <p14:creationId xmlns:p14="http://schemas.microsoft.com/office/powerpoint/2010/main" val="16252977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8229600" cy="5361459"/>
          </a:xfrm>
        </p:spPr>
        <p:txBody>
          <a:bodyPr>
            <a:normAutofit fontScale="92500" lnSpcReduction="10000"/>
          </a:bodyPr>
          <a:lstStyle/>
          <a:p>
            <a:pPr algn="just"/>
            <a:r>
              <a:rPr lang="en-US" dirty="0"/>
              <a:t>The implementation of rule of law in case of Welfare Foundations rejecting to make elections and remaining in the administration of Foundations illegally.</a:t>
            </a:r>
          </a:p>
          <a:p>
            <a:pPr algn="just"/>
            <a:r>
              <a:rPr lang="en-US" dirty="0" smtClean="0"/>
              <a:t> </a:t>
            </a:r>
            <a:r>
              <a:rPr lang="en-US" dirty="0"/>
              <a:t>Initiatives to encourage the appointment to </a:t>
            </a:r>
            <a:r>
              <a:rPr lang="en-US" dirty="0" smtClean="0"/>
              <a:t>public service </a:t>
            </a:r>
            <a:r>
              <a:rPr lang="en-US" dirty="0"/>
              <a:t>members of non-Muslim minorities which in past </a:t>
            </a:r>
            <a:r>
              <a:rPr lang="en-US" dirty="0" smtClean="0"/>
              <a:t>have </a:t>
            </a:r>
            <a:r>
              <a:rPr lang="en-US" dirty="0"/>
              <a:t>been prohibited to take official </a:t>
            </a:r>
            <a:r>
              <a:rPr lang="en-US" dirty="0" smtClean="0"/>
              <a:t>positions, </a:t>
            </a:r>
            <a:r>
              <a:rPr lang="en-US" dirty="0"/>
              <a:t>based on secret </a:t>
            </a:r>
            <a:r>
              <a:rPr lang="en-US" dirty="0" smtClean="0"/>
              <a:t>decrees, despite the fact they </a:t>
            </a:r>
            <a:r>
              <a:rPr lang="en-US" dirty="0"/>
              <a:t>were </a:t>
            </a:r>
            <a:r>
              <a:rPr lang="en-US" dirty="0" smtClean="0"/>
              <a:t>citizens of the </a:t>
            </a:r>
            <a:r>
              <a:rPr lang="en-US" dirty="0"/>
              <a:t>Republic of Turkey.</a:t>
            </a:r>
          </a:p>
          <a:p>
            <a:pPr algn="just"/>
            <a:r>
              <a:rPr lang="en-US" dirty="0" smtClean="0"/>
              <a:t>The </a:t>
            </a:r>
            <a:r>
              <a:rPr lang="en-US" dirty="0"/>
              <a:t>possibility of unification of Welfare Foundations with similar activities in the same geographical area. </a:t>
            </a:r>
          </a:p>
          <a:p>
            <a:endParaRPr lang="el-GR" dirty="0"/>
          </a:p>
        </p:txBody>
      </p:sp>
    </p:spTree>
    <p:extLst>
      <p:ext uri="{BB962C8B-B14F-4D97-AF65-F5344CB8AC3E}">
        <p14:creationId xmlns:p14="http://schemas.microsoft.com/office/powerpoint/2010/main" val="3312982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91264" cy="504056"/>
          </a:xfrm>
        </p:spPr>
        <p:txBody>
          <a:bodyPr>
            <a:normAutofit fontScale="90000"/>
          </a:bodyPr>
          <a:lstStyle/>
          <a:p>
            <a:r>
              <a:rPr lang="en-US" sz="3600" dirty="0" smtClean="0"/>
              <a:t>Conclusions</a:t>
            </a:r>
            <a:r>
              <a:rPr lang="en-US" dirty="0" smtClean="0"/>
              <a:t> </a:t>
            </a:r>
            <a:endParaRPr lang="el-GR" dirty="0"/>
          </a:p>
        </p:txBody>
      </p:sp>
      <p:sp>
        <p:nvSpPr>
          <p:cNvPr id="3" name="Content Placeholder 2"/>
          <p:cNvSpPr>
            <a:spLocks noGrp="1"/>
          </p:cNvSpPr>
          <p:nvPr>
            <p:ph idx="1"/>
          </p:nvPr>
        </p:nvSpPr>
        <p:spPr>
          <a:xfrm>
            <a:off x="251520" y="620688"/>
            <a:ext cx="8496944" cy="4896543"/>
          </a:xfrm>
        </p:spPr>
        <p:txBody>
          <a:bodyPr>
            <a:normAutofit fontScale="92500"/>
          </a:bodyPr>
          <a:lstStyle/>
          <a:p>
            <a:pPr marL="0" indent="0" algn="just">
              <a:buNone/>
            </a:pPr>
            <a:r>
              <a:rPr lang="en-US" sz="2400" dirty="0" smtClean="0"/>
              <a:t>What has been stated recently :  “</a:t>
            </a:r>
            <a:r>
              <a:rPr lang="en-US" sz="2400" b="1" dirty="0" smtClean="0">
                <a:solidFill>
                  <a:srgbClr val="C00000"/>
                </a:solidFill>
              </a:rPr>
              <a:t>ECRI* </a:t>
            </a:r>
            <a:r>
              <a:rPr lang="en-US" sz="2400" b="1" dirty="0">
                <a:solidFill>
                  <a:srgbClr val="C00000"/>
                </a:solidFill>
              </a:rPr>
              <a:t>has also stressed the severe depletion of the Greek Orthodox community and that ‘urgent action is needed if it is to survive’ </a:t>
            </a:r>
            <a:r>
              <a:rPr lang="en-US" sz="2400" dirty="0" smtClean="0"/>
              <a:t>“ is an unquestionable fact.</a:t>
            </a:r>
          </a:p>
          <a:p>
            <a:pPr marL="0" indent="0" algn="just">
              <a:buNone/>
            </a:pPr>
            <a:r>
              <a:rPr lang="en-US" sz="2400" dirty="0" err="1" smtClean="0"/>
              <a:t>Ec.Fe.Con</a:t>
            </a:r>
            <a:r>
              <a:rPr lang="en-US" sz="2400" dirty="0" smtClean="0"/>
              <a:t> based on the principles of International Human Rights is a supporter of education and </a:t>
            </a:r>
            <a:r>
              <a:rPr lang="en-US" sz="2400" smtClean="0"/>
              <a:t>culture fulfilling </a:t>
            </a:r>
            <a:r>
              <a:rPr lang="en-US" sz="2400" dirty="0" smtClean="0"/>
              <a:t>its historical duty to revitalize a Community which has provided great services to humanity. </a:t>
            </a:r>
          </a:p>
          <a:p>
            <a:pPr marL="0" indent="0" algn="just">
              <a:buNone/>
            </a:pPr>
            <a:r>
              <a:rPr lang="en-US" sz="2400" dirty="0" smtClean="0"/>
              <a:t>The fact that there has been a noticeable change in the position of the authorities of Republic of Turkey the last 2.5 years is an important development. This is a development to be projected and encouraged further. </a:t>
            </a:r>
          </a:p>
          <a:p>
            <a:pPr marL="0" indent="0" algn="just">
              <a:buNone/>
            </a:pPr>
            <a:r>
              <a:rPr lang="en-US" sz="2400" dirty="0" smtClean="0"/>
              <a:t>We ask European Parliament to support our efforts since more or less  every region of Europe had similar tragic experiences like the ones of the expatriated Greek Community of Istanbul. </a:t>
            </a:r>
            <a:endParaRPr lang="en-US" sz="2400" dirty="0"/>
          </a:p>
          <a:p>
            <a:pPr marL="0" indent="0">
              <a:buNone/>
            </a:pPr>
            <a:endParaRPr lang="en-US" sz="2000" dirty="0"/>
          </a:p>
        </p:txBody>
      </p:sp>
      <p:sp>
        <p:nvSpPr>
          <p:cNvPr id="4" name="TextBox 3"/>
          <p:cNvSpPr txBox="1"/>
          <p:nvPr/>
        </p:nvSpPr>
        <p:spPr>
          <a:xfrm>
            <a:off x="683568" y="5517232"/>
            <a:ext cx="8064896" cy="923330"/>
          </a:xfrm>
          <a:prstGeom prst="rect">
            <a:avLst/>
          </a:prstGeom>
          <a:noFill/>
        </p:spPr>
        <p:txBody>
          <a:bodyPr wrap="square" rtlCol="0">
            <a:spAutoFit/>
          </a:bodyPr>
          <a:lstStyle/>
          <a:p>
            <a:r>
              <a:rPr lang="en-US" dirty="0" smtClean="0"/>
              <a:t>* ECRI</a:t>
            </a:r>
            <a:r>
              <a:rPr lang="en-US" dirty="0"/>
              <a:t>= Council of Europe Commission against Racism and Intolerance (Extract from the Report of Mr. Thomas </a:t>
            </a:r>
            <a:r>
              <a:rPr lang="en-US" dirty="0" err="1"/>
              <a:t>Hammarberg</a:t>
            </a:r>
            <a:r>
              <a:rPr lang="en-US" dirty="0"/>
              <a:t>, Following his visit to Turkey on 28 June – 3 July 2009, European Commissioner for Human Rights, 1 October 2009). </a:t>
            </a:r>
          </a:p>
        </p:txBody>
      </p:sp>
    </p:spTree>
    <p:extLst>
      <p:ext uri="{BB962C8B-B14F-4D97-AF65-F5344CB8AC3E}">
        <p14:creationId xmlns:p14="http://schemas.microsoft.com/office/powerpoint/2010/main" val="4172205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8229600" cy="720080"/>
          </a:xfrm>
        </p:spPr>
        <p:txBody>
          <a:bodyPr>
            <a:normAutofit/>
          </a:bodyPr>
          <a:lstStyle/>
          <a:p>
            <a:r>
              <a:rPr lang="en-US" sz="3600" dirty="0"/>
              <a:t>What is </a:t>
            </a:r>
            <a:r>
              <a:rPr lang="en-US" sz="3600" dirty="0" smtClean="0"/>
              <a:t>for the </a:t>
            </a:r>
            <a:r>
              <a:rPr lang="en-US" sz="3600" dirty="0" err="1" smtClean="0"/>
              <a:t>Ec.Fe.Con</a:t>
            </a:r>
            <a:endParaRPr lang="el-GR" sz="3600" dirty="0"/>
          </a:p>
        </p:txBody>
      </p:sp>
      <p:sp>
        <p:nvSpPr>
          <p:cNvPr id="3" name="Content Placeholder 2"/>
          <p:cNvSpPr>
            <a:spLocks noGrp="1"/>
          </p:cNvSpPr>
          <p:nvPr>
            <p:ph idx="1"/>
          </p:nvPr>
        </p:nvSpPr>
        <p:spPr>
          <a:xfrm>
            <a:off x="251520" y="908720"/>
            <a:ext cx="8640960" cy="5688632"/>
          </a:xfrm>
        </p:spPr>
        <p:txBody>
          <a:bodyPr>
            <a:normAutofit fontScale="77500" lnSpcReduction="20000"/>
          </a:bodyPr>
          <a:lstStyle/>
          <a:p>
            <a:pPr algn="just"/>
            <a:r>
              <a:rPr lang="en-US" dirty="0"/>
              <a:t>Is the federative body of the 30 Associations of the Greeks  of Istanbul  deported or  forced to emigrate and presently living outside their </a:t>
            </a:r>
            <a:r>
              <a:rPr lang="en-US" dirty="0" smtClean="0"/>
              <a:t>homeland.</a:t>
            </a:r>
            <a:endParaRPr lang="en-US" dirty="0"/>
          </a:p>
          <a:p>
            <a:pPr algn="just"/>
            <a:r>
              <a:rPr lang="en-US" dirty="0"/>
              <a:t> Established in 2006 </a:t>
            </a:r>
            <a:r>
              <a:rPr lang="en-US" dirty="0" smtClean="0"/>
              <a:t>includes </a:t>
            </a:r>
            <a:r>
              <a:rPr lang="en-US" dirty="0"/>
              <a:t>the  Associations in Europe (Greece, Germany, </a:t>
            </a:r>
            <a:r>
              <a:rPr lang="en-US" dirty="0" smtClean="0"/>
              <a:t>Switzerland, Sweden</a:t>
            </a:r>
            <a:r>
              <a:rPr lang="en-US" dirty="0"/>
              <a:t>, Belgium), USA-Canada and Australia</a:t>
            </a:r>
            <a:r>
              <a:rPr lang="en-US" dirty="0" smtClean="0"/>
              <a:t>.</a:t>
            </a:r>
          </a:p>
          <a:p>
            <a:pPr algn="just"/>
            <a:r>
              <a:rPr lang="en-US" dirty="0" smtClean="0"/>
              <a:t>The international non-exchangeable status of “</a:t>
            </a:r>
            <a:r>
              <a:rPr lang="en-US" dirty="0" err="1" smtClean="0"/>
              <a:t>Etablis</a:t>
            </a:r>
            <a:r>
              <a:rPr lang="en-US" dirty="0" smtClean="0"/>
              <a:t>” were recognized to the  Greeks of Istanbul based on Lausanne Treaty (L.T. 1923) - independent  of their citizenship statutes. A whole section of L.T. was devoted to minority rights protection. </a:t>
            </a:r>
          </a:p>
          <a:p>
            <a:pPr algn="just"/>
            <a:r>
              <a:rPr lang="en-US" dirty="0" smtClean="0"/>
              <a:t>The </a:t>
            </a:r>
            <a:r>
              <a:rPr lang="en-US" dirty="0" err="1" smtClean="0"/>
              <a:t>Ec.Fe.Con</a:t>
            </a:r>
            <a:r>
              <a:rPr lang="en-US" dirty="0" smtClean="0"/>
              <a:t> prime activities include: (a) support of education as the key element of the revitalization of the Greek community of Istanbul, (b)  work towards the remedy and reparations of the expatriated Community and (c) continue the ecumenical Constantinopolitan tradition of civilization for the benefit of mutual understanding of the peoples in the neighboring countries and of course of Greece and Turkey. </a:t>
            </a:r>
          </a:p>
          <a:p>
            <a:pPr algn="just"/>
            <a:endParaRPr lang="en-US" dirty="0" smtClean="0"/>
          </a:p>
          <a:p>
            <a:pPr algn="just"/>
            <a:endParaRPr lang="en-US" dirty="0" smtClean="0"/>
          </a:p>
          <a:p>
            <a:pPr algn="just"/>
            <a:endParaRPr lang="en-US" dirty="0" smtClean="0"/>
          </a:p>
          <a:p>
            <a:pPr algn="just"/>
            <a:endParaRPr lang="en-US" dirty="0"/>
          </a:p>
        </p:txBody>
      </p:sp>
    </p:spTree>
    <p:extLst>
      <p:ext uri="{BB962C8B-B14F-4D97-AF65-F5344CB8AC3E}">
        <p14:creationId xmlns:p14="http://schemas.microsoft.com/office/powerpoint/2010/main" val="41609910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251520" y="332656"/>
            <a:ext cx="8712968" cy="1224136"/>
          </a:xfrm>
        </p:spPr>
        <p:txBody>
          <a:bodyPr rtlCol="0">
            <a:normAutofit fontScale="90000"/>
          </a:bodyPr>
          <a:lstStyle/>
          <a:p>
            <a:pPr eaLnBrk="1" fontAlgn="auto" hangingPunct="1">
              <a:spcAft>
                <a:spcPts val="0"/>
              </a:spcAft>
              <a:defRPr/>
            </a:pPr>
            <a:r>
              <a:rPr lang="en-GB" sz="2700" b="1" i="1" dirty="0" smtClean="0"/>
              <a:t/>
            </a:r>
            <a:br>
              <a:rPr lang="en-GB" sz="2700" b="1" i="1" dirty="0" smtClean="0"/>
            </a:br>
            <a:r>
              <a:rPr lang="en-GB" sz="2700" b="1" i="1" dirty="0" smtClean="0"/>
              <a:t/>
            </a:r>
            <a:br>
              <a:rPr lang="en-GB" sz="2700" b="1" i="1" dirty="0" smtClean="0"/>
            </a:br>
            <a:r>
              <a:rPr lang="en-GB" sz="2700" dirty="0" smtClean="0"/>
              <a:t>2) Historical Reference - The main  violations of  Minority and  Human Rights</a:t>
            </a:r>
            <a:r>
              <a:rPr lang="en-GB" sz="2700" dirty="0"/>
              <a:t> </a:t>
            </a:r>
            <a:r>
              <a:rPr lang="en-GB" sz="2700" dirty="0" smtClean="0"/>
              <a:t>after 1923</a:t>
            </a:r>
            <a:br>
              <a:rPr lang="en-GB" sz="2700" dirty="0" smtClean="0"/>
            </a:br>
            <a:r>
              <a:rPr lang="el-GR" sz="3100" dirty="0" smtClean="0"/>
              <a:t/>
            </a:r>
            <a:br>
              <a:rPr lang="el-GR" sz="3100" dirty="0" smtClean="0"/>
            </a:br>
            <a:endParaRPr lang="el-GR" sz="3100" dirty="0" smtClean="0"/>
          </a:p>
        </p:txBody>
      </p:sp>
      <p:sp>
        <p:nvSpPr>
          <p:cNvPr id="3" name="2 - Θέση περιεχομένου"/>
          <p:cNvSpPr>
            <a:spLocks noGrp="1"/>
          </p:cNvSpPr>
          <p:nvPr>
            <p:ph idx="1"/>
          </p:nvPr>
        </p:nvSpPr>
        <p:spPr>
          <a:xfrm>
            <a:off x="467544" y="1628800"/>
            <a:ext cx="8280920" cy="4824536"/>
          </a:xfrm>
        </p:spPr>
        <p:txBody>
          <a:bodyPr rtlCol="0">
            <a:normAutofit fontScale="85000" lnSpcReduction="20000"/>
          </a:bodyPr>
          <a:lstStyle/>
          <a:p>
            <a:pPr algn="just" eaLnBrk="1" fontAlgn="auto" hangingPunct="1">
              <a:spcAft>
                <a:spcPts val="0"/>
              </a:spcAft>
              <a:buFont typeface="Arial" pitchFamily="34" charset="0"/>
              <a:buChar char="•"/>
              <a:defRPr/>
            </a:pPr>
            <a:r>
              <a:rPr lang="en-GB" dirty="0" smtClean="0"/>
              <a:t>Persecutions against the Ecumenical Patriarchate and Greek Minority institutions.</a:t>
            </a:r>
            <a:endParaRPr lang="el-GR" dirty="0" smtClean="0"/>
          </a:p>
          <a:p>
            <a:pPr algn="just" eaLnBrk="1" fontAlgn="auto" hangingPunct="1">
              <a:spcAft>
                <a:spcPts val="0"/>
              </a:spcAft>
              <a:buFont typeface="Arial" pitchFamily="34" charset="0"/>
              <a:buChar char="•"/>
              <a:defRPr/>
            </a:pPr>
            <a:r>
              <a:rPr lang="en-GB" dirty="0" smtClean="0"/>
              <a:t>Establishment in 1923 of a state controlled “Turkish Orthodox” Church which exerted continuously aggression against the Ecumenical Patriarchate.</a:t>
            </a:r>
          </a:p>
          <a:p>
            <a:pPr algn="just" eaLnBrk="1" fontAlgn="auto" hangingPunct="1">
              <a:spcAft>
                <a:spcPts val="0"/>
              </a:spcAft>
              <a:buFont typeface="Arial" pitchFamily="34" charset="0"/>
              <a:buChar char="•"/>
              <a:defRPr/>
            </a:pPr>
            <a:r>
              <a:rPr lang="en-GB" dirty="0" smtClean="0"/>
              <a:t>In 1932 a law prohibited many professions by “</a:t>
            </a:r>
            <a:r>
              <a:rPr lang="en-GB" dirty="0" err="1" smtClean="0"/>
              <a:t>Etablis</a:t>
            </a:r>
            <a:r>
              <a:rPr lang="en-GB" dirty="0" smtClean="0"/>
              <a:t>” Greeks forcing the immigration of about 12.000 members of the Community. </a:t>
            </a:r>
          </a:p>
          <a:p>
            <a:pPr algn="just" eaLnBrk="1" fontAlgn="auto" hangingPunct="1">
              <a:spcAft>
                <a:spcPts val="0"/>
              </a:spcAft>
              <a:buFont typeface="Arial" pitchFamily="34" charset="0"/>
              <a:buChar char="•"/>
              <a:defRPr/>
            </a:pPr>
            <a:r>
              <a:rPr lang="en-GB" dirty="0" smtClean="0"/>
              <a:t>The appointment of minority members to state positions was prohibited </a:t>
            </a:r>
            <a:endParaRPr lang="el-GR" dirty="0" smtClean="0"/>
          </a:p>
          <a:p>
            <a:pPr algn="just" eaLnBrk="1" fontAlgn="auto" hangingPunct="1">
              <a:spcAft>
                <a:spcPts val="0"/>
              </a:spcAft>
              <a:buFont typeface="Arial" pitchFamily="34" charset="0"/>
              <a:buChar char="•"/>
              <a:defRPr/>
            </a:pPr>
            <a:r>
              <a:rPr lang="en-GB" dirty="0" smtClean="0"/>
              <a:t>Confiscating a significant part of the real estate properties of the Minority Welfare Foundations (1936).</a:t>
            </a:r>
            <a:endParaRPr lang="el-GR" dirty="0" smtClean="0"/>
          </a:p>
          <a:p>
            <a:pPr algn="just" eaLnBrk="1" fontAlgn="auto" hangingPunct="1">
              <a:spcAft>
                <a:spcPts val="0"/>
              </a:spcAft>
              <a:buFont typeface="Arial" pitchFamily="34" charset="0"/>
              <a:buChar char="•"/>
              <a:defRPr/>
            </a:pPr>
            <a:endParaRPr lang="el-GR" dirty="0" smtClean="0"/>
          </a:p>
        </p:txBody>
      </p:sp>
    </p:spTree>
    <p:extLst>
      <p:ext uri="{BB962C8B-B14F-4D97-AF65-F5344CB8AC3E}">
        <p14:creationId xmlns:p14="http://schemas.microsoft.com/office/powerpoint/2010/main" val="37069787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404664"/>
            <a:ext cx="8568952" cy="6048672"/>
          </a:xfrm>
        </p:spPr>
        <p:txBody>
          <a:bodyPr>
            <a:noAutofit/>
          </a:bodyPr>
          <a:lstStyle/>
          <a:p>
            <a:pPr algn="just"/>
            <a:r>
              <a:rPr lang="en-US" sz="2400" dirty="0"/>
              <a:t>Driving during World War II (1941-42) the male population of minority members into “Working Battalions” under terrible conditions.</a:t>
            </a:r>
          </a:p>
          <a:p>
            <a:pPr algn="just"/>
            <a:r>
              <a:rPr lang="en-US" sz="2400" dirty="0"/>
              <a:t>Application of an economic extermination program during the years 1942-45 by implementing a special “Welfare Tax (</a:t>
            </a:r>
            <a:r>
              <a:rPr lang="en-US" sz="2400" dirty="0" err="1" smtClean="0"/>
              <a:t>Varl</a:t>
            </a:r>
            <a:r>
              <a:rPr lang="tr-TR" sz="2400" dirty="0" smtClean="0"/>
              <a:t>ı</a:t>
            </a:r>
            <a:r>
              <a:rPr lang="en-US" sz="2400" dirty="0" smtClean="0"/>
              <a:t>k </a:t>
            </a:r>
            <a:r>
              <a:rPr lang="en-US" sz="2400" dirty="0" err="1"/>
              <a:t>Vergisi</a:t>
            </a:r>
            <a:r>
              <a:rPr lang="en-US" sz="2400" dirty="0"/>
              <a:t>)”. </a:t>
            </a:r>
            <a:r>
              <a:rPr lang="en-US" sz="2400" dirty="0" smtClean="0"/>
              <a:t>As a result of this law more than 2.500 aged members of minorities were exiled to severe climatic conditions regions and many lost their lives.</a:t>
            </a:r>
          </a:p>
          <a:p>
            <a:pPr algn="just"/>
            <a:r>
              <a:rPr lang="en-US" sz="2400" dirty="0" smtClean="0"/>
              <a:t>Planning and execution </a:t>
            </a:r>
            <a:r>
              <a:rPr lang="en-US" sz="2400" dirty="0"/>
              <a:t>of a massive state-organized </a:t>
            </a:r>
            <a:r>
              <a:rPr lang="en-US" sz="2400" dirty="0" smtClean="0"/>
              <a:t>Pogrom </a:t>
            </a:r>
            <a:r>
              <a:rPr lang="en-US" sz="2400" dirty="0"/>
              <a:t>against the Greek Community and other non-Muslim minorities on the night of 6-7 September 1955. </a:t>
            </a:r>
          </a:p>
          <a:p>
            <a:pPr algn="just"/>
            <a:r>
              <a:rPr lang="en-US" sz="2400" dirty="0"/>
              <a:t>In 1964-65 the forceful deportation of 12.000 members of the Greek Community holders of Greek passports who had been granted stay permits in Istanbul after the Lausanne Treaty.</a:t>
            </a:r>
          </a:p>
        </p:txBody>
      </p:sp>
    </p:spTree>
    <p:extLst>
      <p:ext uri="{BB962C8B-B14F-4D97-AF65-F5344CB8AC3E}">
        <p14:creationId xmlns:p14="http://schemas.microsoft.com/office/powerpoint/2010/main" val="17285321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457200" y="549275"/>
            <a:ext cx="8147050" cy="5975350"/>
          </a:xfrm>
        </p:spPr>
        <p:txBody>
          <a:bodyPr rtlCol="0">
            <a:normAutofit lnSpcReduction="10000"/>
          </a:bodyPr>
          <a:lstStyle/>
          <a:p>
            <a:pPr algn="just" eaLnBrk="1" fontAlgn="auto" hangingPunct="1">
              <a:spcAft>
                <a:spcPts val="0"/>
              </a:spcAft>
              <a:buFont typeface="Arial" pitchFamily="34" charset="0"/>
              <a:buChar char="•"/>
              <a:defRPr/>
            </a:pPr>
            <a:r>
              <a:rPr lang="en-GB" dirty="0" smtClean="0"/>
              <a:t>Exertion, on a continuous basis, of  persecutions against the Greek Minority  by using administrative measures, economic boycott campaigns and creating psychological terror. These measures were coordinated during the period 1962-2004 by a “Special Minority Committee (</a:t>
            </a:r>
            <a:r>
              <a:rPr lang="en-GB" dirty="0" err="1" smtClean="0"/>
              <a:t>Az</a:t>
            </a:r>
            <a:r>
              <a:rPr lang="tr-TR" dirty="0" smtClean="0"/>
              <a:t>ı</a:t>
            </a:r>
            <a:r>
              <a:rPr lang="en-GB" dirty="0" err="1" smtClean="0"/>
              <a:t>nl</a:t>
            </a:r>
            <a:r>
              <a:rPr lang="tr-TR" dirty="0" smtClean="0"/>
              <a:t>ı</a:t>
            </a:r>
            <a:r>
              <a:rPr lang="en-GB" dirty="0" smtClean="0"/>
              <a:t>k</a:t>
            </a:r>
            <a:r>
              <a:rPr lang="tr-TR" dirty="0" smtClean="0"/>
              <a:t>lar</a:t>
            </a:r>
            <a:r>
              <a:rPr lang="en-GB" dirty="0" smtClean="0"/>
              <a:t> </a:t>
            </a:r>
            <a:r>
              <a:rPr lang="en-GB" dirty="0" err="1" smtClean="0"/>
              <a:t>Taali</a:t>
            </a:r>
            <a:r>
              <a:rPr lang="en-GB" dirty="0" smtClean="0"/>
              <a:t> </a:t>
            </a:r>
            <a:r>
              <a:rPr lang="en-GB" dirty="0" err="1" smtClean="0"/>
              <a:t>Komisyonu</a:t>
            </a:r>
            <a:r>
              <a:rPr lang="en-GB" dirty="0" smtClean="0"/>
              <a:t>)” </a:t>
            </a:r>
            <a:r>
              <a:rPr lang="en-US" dirty="0" smtClean="0"/>
              <a:t>functioning </a:t>
            </a:r>
            <a:r>
              <a:rPr lang="en-GB" dirty="0" smtClean="0"/>
              <a:t>under the Prime Minister Office, its members in majority being of state security officers and superseding in power all the authorities: legislative, executive and justice in relation with minority issues. </a:t>
            </a:r>
            <a:endParaRPr lang="el-GR" dirty="0" smtClean="0"/>
          </a:p>
        </p:txBody>
      </p:sp>
    </p:spTree>
    <p:extLst>
      <p:ext uri="{BB962C8B-B14F-4D97-AF65-F5344CB8AC3E}">
        <p14:creationId xmlns:p14="http://schemas.microsoft.com/office/powerpoint/2010/main" val="31380780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2 - Θέση περιεχομένου"/>
          <p:cNvSpPr>
            <a:spLocks noGrp="1"/>
          </p:cNvSpPr>
          <p:nvPr>
            <p:ph idx="1"/>
          </p:nvPr>
        </p:nvSpPr>
        <p:spPr>
          <a:xfrm>
            <a:off x="457200" y="549275"/>
            <a:ext cx="8075613" cy="5832475"/>
          </a:xfrm>
        </p:spPr>
        <p:txBody>
          <a:bodyPr>
            <a:normAutofit fontScale="85000" lnSpcReduction="10000"/>
          </a:bodyPr>
          <a:lstStyle/>
          <a:p>
            <a:pPr algn="just"/>
            <a:r>
              <a:rPr lang="en-US" dirty="0"/>
              <a:t>Massive confiscation of Minority Welfare Foundation real estate and other properties based on a ruling of the Supreme Court in 1974 characterizing the members  of non-Muslim minorities  </a:t>
            </a:r>
            <a:r>
              <a:rPr lang="en-US" dirty="0" smtClean="0"/>
              <a:t>“although being citizens of Republic of Turkey as foreigners”. </a:t>
            </a:r>
            <a:r>
              <a:rPr lang="en-GB" dirty="0" smtClean="0"/>
              <a:t>Serious interferences to minority educational institutions.  </a:t>
            </a:r>
            <a:endParaRPr lang="el-GR" dirty="0" smtClean="0"/>
          </a:p>
          <a:p>
            <a:pPr algn="just" eaLnBrk="1" hangingPunct="1"/>
            <a:r>
              <a:rPr lang="en-GB" dirty="0" smtClean="0"/>
              <a:t>The illegal closure, in 1971, of the Theological School. </a:t>
            </a:r>
            <a:endParaRPr lang="el-GR" dirty="0" smtClean="0"/>
          </a:p>
          <a:p>
            <a:pPr algn="just" eaLnBrk="1" hangingPunct="1"/>
            <a:r>
              <a:rPr lang="en-GB" dirty="0" smtClean="0"/>
              <a:t>Starting from the year 1964, the implementation of a state organized minority banishment program in the islands of </a:t>
            </a:r>
            <a:r>
              <a:rPr lang="en-GB" dirty="0" err="1" smtClean="0"/>
              <a:t>Gokceada</a:t>
            </a:r>
            <a:r>
              <a:rPr lang="en-GB" dirty="0" smtClean="0"/>
              <a:t> (</a:t>
            </a:r>
            <a:r>
              <a:rPr lang="en-GB" dirty="0" err="1" smtClean="0"/>
              <a:t>Imbros</a:t>
            </a:r>
            <a:r>
              <a:rPr lang="en-GB" dirty="0" smtClean="0"/>
              <a:t>) and Bozcaada (</a:t>
            </a:r>
            <a:r>
              <a:rPr lang="en-GB" dirty="0" err="1" smtClean="0"/>
              <a:t>Tenedos</a:t>
            </a:r>
            <a:r>
              <a:rPr lang="en-GB" dirty="0" smtClean="0"/>
              <a:t>) which, until that time, were populated by 10.000 Greeks who were under the protection of article 14 of the Lausanne Treaty. </a:t>
            </a:r>
            <a:endParaRPr lang="el-GR" dirty="0" smtClean="0"/>
          </a:p>
          <a:p>
            <a:pPr eaLnBrk="1" hangingPunct="1"/>
            <a:endParaRPr lang="el-GR" dirty="0" smtClean="0"/>
          </a:p>
        </p:txBody>
      </p:sp>
    </p:spTree>
    <p:extLst>
      <p:ext uri="{BB962C8B-B14F-4D97-AF65-F5344CB8AC3E}">
        <p14:creationId xmlns:p14="http://schemas.microsoft.com/office/powerpoint/2010/main" val="30280388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404664"/>
            <a:ext cx="8712968" cy="6093976"/>
          </a:xfrm>
          <a:prstGeom prst="rect">
            <a:avLst/>
          </a:prstGeom>
        </p:spPr>
        <p:txBody>
          <a:bodyPr wrap="square">
            <a:spAutoFit/>
          </a:bodyPr>
          <a:lstStyle/>
          <a:p>
            <a:pPr algn="ctr"/>
            <a:r>
              <a:rPr lang="en-US" sz="2000" dirty="0" smtClean="0"/>
              <a:t>      </a:t>
            </a:r>
            <a:r>
              <a:rPr lang="en-US" sz="3200" dirty="0" smtClean="0"/>
              <a:t>Recent Recognition by Authorities of Republic of Turkey of the Anti-minority Policies </a:t>
            </a:r>
          </a:p>
          <a:p>
            <a:pPr algn="ctr"/>
            <a:endParaRPr lang="en-US" sz="2000" dirty="0" smtClean="0"/>
          </a:p>
          <a:p>
            <a:pPr algn="just"/>
            <a:r>
              <a:rPr lang="en-US" sz="3200" dirty="0" smtClean="0"/>
              <a:t>In a speech in May 2009 at the city of D</a:t>
            </a:r>
            <a:r>
              <a:rPr lang="tr-TR" sz="3200" dirty="0" smtClean="0"/>
              <a:t>üzce the </a:t>
            </a:r>
            <a:r>
              <a:rPr lang="en-US" sz="3200" dirty="0" smtClean="0"/>
              <a:t>Prime Minister Mr. </a:t>
            </a:r>
            <a:r>
              <a:rPr lang="en-US" sz="3200" dirty="0" err="1" smtClean="0"/>
              <a:t>Recep</a:t>
            </a:r>
            <a:r>
              <a:rPr lang="en-US" sz="3200" dirty="0" smtClean="0"/>
              <a:t> </a:t>
            </a:r>
            <a:r>
              <a:rPr lang="en-US" sz="3200" dirty="0" err="1" smtClean="0"/>
              <a:t>Tayyip</a:t>
            </a:r>
            <a:r>
              <a:rPr lang="en-US" sz="3200" dirty="0" smtClean="0"/>
              <a:t> </a:t>
            </a:r>
            <a:r>
              <a:rPr lang="en-US" sz="3200" dirty="0" err="1" smtClean="0"/>
              <a:t>Erdo</a:t>
            </a:r>
            <a:r>
              <a:rPr lang="tr-TR" sz="3200" dirty="0" smtClean="0"/>
              <a:t>ğ</a:t>
            </a:r>
            <a:r>
              <a:rPr lang="en-US" sz="3200" dirty="0" smtClean="0"/>
              <a:t>an </a:t>
            </a:r>
            <a:r>
              <a:rPr lang="tr-TR" sz="3200" dirty="0" smtClean="0"/>
              <a:t>stated </a:t>
            </a:r>
            <a:r>
              <a:rPr lang="en-US" sz="3200" dirty="0" smtClean="0"/>
              <a:t>: “During many years those having different ethnic origin where expelled from our country. Did we gain? It is necessary to think about. In essence this was a result of a fascistic approach. We have fallen to these type of mistakes ourselves as well. But when we think with sincerity we are thinking that we made mistakes in this direction”.</a:t>
            </a:r>
            <a:r>
              <a:rPr lang="tr-TR" sz="3200" dirty="0" smtClean="0"/>
              <a:t> </a:t>
            </a:r>
            <a:endParaRPr lang="en-US" sz="3200" dirty="0" smtClean="0"/>
          </a:p>
          <a:p>
            <a:endParaRPr lang="el-GR" dirty="0"/>
          </a:p>
        </p:txBody>
      </p:sp>
    </p:spTree>
    <p:extLst>
      <p:ext uri="{BB962C8B-B14F-4D97-AF65-F5344CB8AC3E}">
        <p14:creationId xmlns:p14="http://schemas.microsoft.com/office/powerpoint/2010/main" val="8445560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Recent Recognition by Authorities of Republic of Turkey of the Anti-minority Policies </a:t>
            </a:r>
            <a:r>
              <a:rPr lang="el-GR" sz="2800" dirty="0" smtClean="0"/>
              <a:t>(</a:t>
            </a:r>
            <a:r>
              <a:rPr lang="en-US" sz="2800" dirty="0" smtClean="0"/>
              <a:t>cont.)</a:t>
            </a:r>
            <a:r>
              <a:rPr lang="en-US" sz="2800" dirty="0"/>
              <a:t/>
            </a:r>
            <a:br>
              <a:rPr lang="en-US" sz="2800" dirty="0"/>
            </a:br>
            <a:endParaRPr lang="el-GR" sz="2800" dirty="0"/>
          </a:p>
        </p:txBody>
      </p:sp>
      <p:sp>
        <p:nvSpPr>
          <p:cNvPr id="3" name="Content Placeholder 2"/>
          <p:cNvSpPr>
            <a:spLocks noGrp="1"/>
          </p:cNvSpPr>
          <p:nvPr>
            <p:ph idx="1"/>
          </p:nvPr>
        </p:nvSpPr>
        <p:spPr/>
        <p:txBody>
          <a:bodyPr>
            <a:normAutofit fontScale="85000" lnSpcReduction="10000"/>
          </a:bodyPr>
          <a:lstStyle/>
          <a:p>
            <a:pPr algn="just"/>
            <a:r>
              <a:rPr lang="en-US" dirty="0"/>
              <a:t>Similar statements were made by several high level  government authorities of Republic of Turkey such as : Mr. </a:t>
            </a:r>
            <a:r>
              <a:rPr lang="en-US" dirty="0" err="1"/>
              <a:t>Egemen</a:t>
            </a:r>
            <a:r>
              <a:rPr lang="en-US" dirty="0"/>
              <a:t> </a:t>
            </a:r>
            <a:r>
              <a:rPr lang="en-US" dirty="0" err="1"/>
              <a:t>Bağiş</a:t>
            </a:r>
            <a:r>
              <a:rPr lang="en-US" dirty="0"/>
              <a:t>, Mr. </a:t>
            </a:r>
            <a:r>
              <a:rPr lang="en-US" dirty="0" err="1"/>
              <a:t>Bülent</a:t>
            </a:r>
            <a:r>
              <a:rPr lang="en-US" dirty="0"/>
              <a:t> </a:t>
            </a:r>
            <a:r>
              <a:rPr lang="en-US" dirty="0" err="1"/>
              <a:t>Arınç</a:t>
            </a:r>
            <a:r>
              <a:rPr lang="en-US" dirty="0"/>
              <a:t> , Mr. </a:t>
            </a:r>
            <a:r>
              <a:rPr lang="en-US" dirty="0" err="1"/>
              <a:t>Hüseyin</a:t>
            </a:r>
            <a:r>
              <a:rPr lang="en-US" dirty="0"/>
              <a:t> </a:t>
            </a:r>
            <a:r>
              <a:rPr lang="en-US" dirty="0" err="1"/>
              <a:t>Çelik</a:t>
            </a:r>
            <a:r>
              <a:rPr lang="en-US" dirty="0"/>
              <a:t> and many others including the prime opposition party.  </a:t>
            </a:r>
          </a:p>
          <a:p>
            <a:pPr algn="just"/>
            <a:r>
              <a:rPr lang="en-US" dirty="0"/>
              <a:t>Few days ago Mr. </a:t>
            </a:r>
            <a:r>
              <a:rPr lang="en-US" dirty="0" err="1"/>
              <a:t>Hüseyin</a:t>
            </a:r>
            <a:r>
              <a:rPr lang="en-US" dirty="0"/>
              <a:t> </a:t>
            </a:r>
            <a:r>
              <a:rPr lang="en-US" dirty="0" err="1"/>
              <a:t>Çelik</a:t>
            </a:r>
            <a:r>
              <a:rPr lang="en-US" dirty="0"/>
              <a:t>, Vice Prime Minster,  stated firmly:  “……The forcing of Jews to immigrate from Thrace  in  1930’s is one of our shames. The Capital Tax in 1942 against the non-Muslims is an unforgivable mistake. The events of  6-7 September 1955 is a black spot in our history. We have to sit down,  face our history and make self criticism. ….”</a:t>
            </a:r>
          </a:p>
          <a:p>
            <a:endParaRPr lang="el-GR" dirty="0"/>
          </a:p>
        </p:txBody>
      </p:sp>
    </p:spTree>
    <p:extLst>
      <p:ext uri="{BB962C8B-B14F-4D97-AF65-F5344CB8AC3E}">
        <p14:creationId xmlns:p14="http://schemas.microsoft.com/office/powerpoint/2010/main" val="35057792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628</TotalTime>
  <Words>2363</Words>
  <Application>Microsoft Office PowerPoint</Application>
  <PresentationFormat>On-screen Show (4:3)</PresentationFormat>
  <Paragraphs>117</Paragraphs>
  <Slides>22</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24" baseType="lpstr">
      <vt:lpstr>Office Theme</vt:lpstr>
      <vt:lpstr>Διαφάνεια</vt:lpstr>
      <vt:lpstr>“The steps towards the remedy and reparations  of the  Greek   Community of Istanbul”</vt:lpstr>
      <vt:lpstr>Contents</vt:lpstr>
      <vt:lpstr>What is for the Ec.Fe.Con</vt:lpstr>
      <vt:lpstr>  2) Historical Reference - The main  violations of  Minority and  Human Rights after 1923  </vt:lpstr>
      <vt:lpstr>PowerPoint Presentation</vt:lpstr>
      <vt:lpstr>PowerPoint Presentation</vt:lpstr>
      <vt:lpstr>PowerPoint Presentation</vt:lpstr>
      <vt:lpstr>PowerPoint Presentation</vt:lpstr>
      <vt:lpstr>Recent Recognition by Authorities of Republic of Turkey of the Anti-minority Policies (cont.) </vt:lpstr>
      <vt:lpstr>The Circular of Prime Minister of Republic of Turkey to all State functionaries requesting the immediately stopping the discriminations  against the minority members (14-05-2010)</vt:lpstr>
      <vt:lpstr>PowerPoint Presentation</vt:lpstr>
      <vt:lpstr>Important Observations on the reasons of anti-Minority policies in the Republic of Turkey</vt:lpstr>
      <vt:lpstr>3) The Principle of Remedy and Reparations. </vt:lpstr>
      <vt:lpstr>                                                                                                                                        </vt:lpstr>
      <vt:lpstr>Fundamental Human Rights-Minority Rights-European Union </vt:lpstr>
      <vt:lpstr>4) Recent Developments-Discussions with Government Authorities of the Turkish Republic. </vt:lpstr>
      <vt:lpstr>PowerPoint Presentation</vt:lpstr>
      <vt:lpstr>Proposals submitted by Ec.Fe.Con to Government Authorities of Republic of Turkey </vt:lpstr>
      <vt:lpstr>PowerPoint Presentation</vt:lpstr>
      <vt:lpstr>Additionally the following key problems should be addressed by the Turkish Government </vt:lpstr>
      <vt:lpstr>PowerPoint Presentation</vt:lpstr>
      <vt:lpstr>Conclusions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Nikolaos Uzunoglu</dc:creator>
  <cp:lastModifiedBy>Nikolaos Uzunoglu</cp:lastModifiedBy>
  <cp:revision>52</cp:revision>
  <dcterms:created xsi:type="dcterms:W3CDTF">2013-02-07T04:24:41Z</dcterms:created>
  <dcterms:modified xsi:type="dcterms:W3CDTF">2013-03-01T06:10:08Z</dcterms:modified>
</cp:coreProperties>
</file>